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51"/>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notesMaster" Target="notesMasters/notesMaster1.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79FBF7-B985-4A26-AE58-DF2AB16D9080}" type="datetimeFigureOut">
              <a:rPr lang="es-ES" smtClean="0"/>
              <a:t>10/11/2014</a:t>
            </a:fld>
            <a:endParaRPr lang="es-E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57928E-79CB-48C7-AC19-F421EA572008}" type="slidenum">
              <a:rPr lang="es-ES" smtClean="0"/>
              <a:t>‹Nº›</a:t>
            </a:fld>
            <a:endParaRPr lang="es-ES"/>
          </a:p>
        </p:txBody>
      </p:sp>
    </p:spTree>
    <p:extLst>
      <p:ext uri="{BB962C8B-B14F-4D97-AF65-F5344CB8AC3E}">
        <p14:creationId xmlns:p14="http://schemas.microsoft.com/office/powerpoint/2010/main" val="663402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Marcador de imagen de diapositiva"/>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MX" smtClean="0"/>
          </a:p>
        </p:txBody>
      </p:sp>
      <p:sp>
        <p:nvSpPr>
          <p:cNvPr id="9216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2D6B336D-DFE1-403C-AAB3-E0456CA26E93}" type="slidenum">
              <a:rPr lang="es-MX">
                <a:solidFill>
                  <a:prstClr val="black"/>
                </a:solidFill>
                <a:latin typeface="Calibri" pitchFamily="34" charset="0"/>
              </a:rPr>
              <a:pPr fontAlgn="base">
                <a:spcBef>
                  <a:spcPct val="0"/>
                </a:spcBef>
                <a:spcAft>
                  <a:spcPct val="0"/>
                </a:spcAft>
              </a:pPr>
              <a:t>4</a:t>
            </a:fld>
            <a:endParaRPr lang="es-MX">
              <a:solidFill>
                <a:prstClr val="black"/>
              </a:solidFill>
              <a:latin typeface="Calibri" pitchFamily="34" charset="0"/>
            </a:endParaRPr>
          </a:p>
        </p:txBody>
      </p:sp>
    </p:spTree>
    <p:extLst>
      <p:ext uri="{BB962C8B-B14F-4D97-AF65-F5344CB8AC3E}">
        <p14:creationId xmlns:p14="http://schemas.microsoft.com/office/powerpoint/2010/main" val="222293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1 Marcador de imagen de diapositiva"/>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MX" smtClean="0"/>
          </a:p>
        </p:txBody>
      </p:sp>
      <p:sp>
        <p:nvSpPr>
          <p:cNvPr id="10342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77357E72-ED73-4E31-956A-70FC04E9C921}" type="slidenum">
              <a:rPr lang="es-MX">
                <a:solidFill>
                  <a:prstClr val="black"/>
                </a:solidFill>
                <a:latin typeface="Calibri" pitchFamily="34" charset="0"/>
              </a:rPr>
              <a:pPr fontAlgn="base">
                <a:spcBef>
                  <a:spcPct val="0"/>
                </a:spcBef>
                <a:spcAft>
                  <a:spcPct val="0"/>
                </a:spcAft>
              </a:pPr>
              <a:t>26</a:t>
            </a:fld>
            <a:endParaRPr lang="es-MX">
              <a:solidFill>
                <a:prstClr val="black"/>
              </a:solidFill>
              <a:latin typeface="Calibri" pitchFamily="34" charset="0"/>
            </a:endParaRPr>
          </a:p>
        </p:txBody>
      </p:sp>
    </p:spTree>
    <p:extLst>
      <p:ext uri="{BB962C8B-B14F-4D97-AF65-F5344CB8AC3E}">
        <p14:creationId xmlns:p14="http://schemas.microsoft.com/office/powerpoint/2010/main" val="2910259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1 Marcador de imagen de diapositiva"/>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s-MX" smtClean="0"/>
          </a:p>
        </p:txBody>
      </p:sp>
      <p:sp>
        <p:nvSpPr>
          <p:cNvPr id="9830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pPr fontAlgn="base">
              <a:spcBef>
                <a:spcPct val="0"/>
              </a:spcBef>
              <a:spcAft>
                <a:spcPct val="0"/>
              </a:spcAft>
            </a:pPr>
            <a:fld id="{5709D93C-4B8A-47F0-9EAD-DA25B2D5419C}" type="slidenum">
              <a:rPr lang="es-MX">
                <a:solidFill>
                  <a:prstClr val="black"/>
                </a:solidFill>
                <a:latin typeface="Calibri" pitchFamily="34" charset="0"/>
              </a:rPr>
              <a:pPr fontAlgn="base">
                <a:spcBef>
                  <a:spcPct val="0"/>
                </a:spcBef>
                <a:spcAft>
                  <a:spcPct val="0"/>
                </a:spcAft>
              </a:pPr>
              <a:t>28</a:t>
            </a:fld>
            <a:endParaRPr lang="es-MX">
              <a:solidFill>
                <a:prstClr val="black"/>
              </a:solidFill>
              <a:latin typeface="Calibri" pitchFamily="34" charset="0"/>
            </a:endParaRPr>
          </a:p>
        </p:txBody>
      </p:sp>
    </p:spTree>
    <p:extLst>
      <p:ext uri="{BB962C8B-B14F-4D97-AF65-F5344CB8AC3E}">
        <p14:creationId xmlns:p14="http://schemas.microsoft.com/office/powerpoint/2010/main" val="189531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371600" y="1143000"/>
            <a:ext cx="4114800" cy="3086100"/>
          </a:xfrm>
        </p:spPr>
      </p:sp>
      <p:sp>
        <p:nvSpPr>
          <p:cNvPr id="3" name="2 Marcador de notas"/>
          <p:cNvSpPr>
            <a:spLocks noGrp="1"/>
          </p:cNvSpPr>
          <p:nvPr>
            <p:ph type="body" idx="1"/>
          </p:nvPr>
        </p:nvSpPr>
        <p:spPr/>
        <p:txBody>
          <a:bodyPr/>
          <a:lstStyle/>
          <a:p>
            <a:endParaRPr lang="es-MX"/>
          </a:p>
        </p:txBody>
      </p:sp>
      <p:sp>
        <p:nvSpPr>
          <p:cNvPr id="4" name="3 Marcador de número de diapositiva"/>
          <p:cNvSpPr>
            <a:spLocks noGrp="1"/>
          </p:cNvSpPr>
          <p:nvPr>
            <p:ph type="sldNum" sz="quarter" idx="10"/>
          </p:nvPr>
        </p:nvSpPr>
        <p:spPr/>
        <p:txBody>
          <a:bodyPr/>
          <a:lstStyle/>
          <a:p>
            <a:fld id="{B4CB32C6-FDD9-4940-90C2-24B37AAD702F}" type="slidenum">
              <a:rPr lang="es-MX" smtClean="0">
                <a:solidFill>
                  <a:prstClr val="black"/>
                </a:solidFill>
              </a:rPr>
              <a:pPr/>
              <a:t>47</a:t>
            </a:fld>
            <a:endParaRPr lang="es-MX">
              <a:solidFill>
                <a:prstClr val="black"/>
              </a:solidFill>
            </a:endParaRPr>
          </a:p>
        </p:txBody>
      </p:sp>
    </p:spTree>
    <p:extLst>
      <p:ext uri="{BB962C8B-B14F-4D97-AF65-F5344CB8AC3E}">
        <p14:creationId xmlns:p14="http://schemas.microsoft.com/office/powerpoint/2010/main" val="1501770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Date Placeholder 6"/>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8" name="Slide Number Placeholder 7"/>
          <p:cNvSpPr>
            <a:spLocks noGrp="1"/>
          </p:cNvSpPr>
          <p:nvPr>
            <p:ph type="sldNum" sz="quarter" idx="11"/>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
        <p:nvSpPr>
          <p:cNvPr id="9" name="Footer Placeholder 8"/>
          <p:cNvSpPr>
            <a:spLocks noGrp="1"/>
          </p:cNvSpPr>
          <p:nvPr>
            <p:ph type="ftr" sz="quarter" idx="12"/>
          </p:nvPr>
        </p:nvSpPr>
        <p:spPr/>
        <p:txBody>
          <a:bodyPr/>
          <a:lstStyle/>
          <a:p>
            <a:endParaRPr lang="es-MX">
              <a:solidFill>
                <a:prstClr val="black">
                  <a:lumMod val="65000"/>
                  <a:lumOff val="35000"/>
                </a:prstClr>
              </a:solidFill>
            </a:endParaRPr>
          </a:p>
        </p:txBody>
      </p:sp>
    </p:spTree>
    <p:extLst>
      <p:ext uri="{BB962C8B-B14F-4D97-AF65-F5344CB8AC3E}">
        <p14:creationId xmlns:p14="http://schemas.microsoft.com/office/powerpoint/2010/main" val="15552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s-MX">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84676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s-MX">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1057889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2"/>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5" name="Footer Placeholder 4"/>
          <p:cNvSpPr>
            <a:spLocks noGrp="1"/>
          </p:cNvSpPr>
          <p:nvPr>
            <p:ph type="ftr" sz="quarter" idx="11"/>
          </p:nvPr>
        </p:nvSpPr>
        <p:spPr/>
        <p:txBody>
          <a:bodyPr/>
          <a:lstStyle/>
          <a:p>
            <a:endParaRPr lang="es-ES">
              <a:solidFill>
                <a:srgbClr val="4F81BD">
                  <a:shade val="75000"/>
                </a:srgbClr>
              </a:solidFill>
            </a:endParaRPr>
          </a:p>
        </p:txBody>
      </p:sp>
      <p:sp>
        <p:nvSpPr>
          <p:cNvPr id="6" name="Slide Number Placeholder 5"/>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4054627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5" name="Footer Placeholder 4"/>
          <p:cNvSpPr>
            <a:spLocks noGrp="1"/>
          </p:cNvSpPr>
          <p:nvPr>
            <p:ph type="ftr" sz="quarter" idx="11"/>
          </p:nvPr>
        </p:nvSpPr>
        <p:spPr/>
        <p:txBody>
          <a:bodyPr/>
          <a:lstStyle/>
          <a:p>
            <a:endParaRPr lang="es-ES">
              <a:solidFill>
                <a:srgbClr val="4F81BD">
                  <a:shade val="75000"/>
                </a:srgbClr>
              </a:solidFill>
            </a:endParaRPr>
          </a:p>
        </p:txBody>
      </p:sp>
      <p:sp>
        <p:nvSpPr>
          <p:cNvPr id="6" name="Slide Number Placeholder 5"/>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34027334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4"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4"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5" name="Footer Placeholder 4"/>
          <p:cNvSpPr>
            <a:spLocks noGrp="1"/>
          </p:cNvSpPr>
          <p:nvPr>
            <p:ph type="ftr" sz="quarter" idx="11"/>
          </p:nvPr>
        </p:nvSpPr>
        <p:spPr/>
        <p:txBody>
          <a:bodyPr/>
          <a:lstStyle/>
          <a:p>
            <a:endParaRPr lang="es-ES">
              <a:solidFill>
                <a:srgbClr val="4F81BD">
                  <a:shade val="75000"/>
                </a:srgbClr>
              </a:solidFill>
            </a:endParaRPr>
          </a:p>
        </p:txBody>
      </p:sp>
      <p:sp>
        <p:nvSpPr>
          <p:cNvPr id="6" name="Slide Number Placeholder 5"/>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26826079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6" name="Footer Placeholder 5"/>
          <p:cNvSpPr>
            <a:spLocks noGrp="1"/>
          </p:cNvSpPr>
          <p:nvPr>
            <p:ph type="ftr" sz="quarter" idx="11"/>
          </p:nvPr>
        </p:nvSpPr>
        <p:spPr/>
        <p:txBody>
          <a:bodyPr/>
          <a:lstStyle/>
          <a:p>
            <a:endParaRPr lang="es-ES">
              <a:solidFill>
                <a:srgbClr val="4F81BD">
                  <a:shade val="75000"/>
                </a:srgbClr>
              </a:solidFill>
            </a:endParaRPr>
          </a:p>
        </p:txBody>
      </p:sp>
      <p:sp>
        <p:nvSpPr>
          <p:cNvPr id="7" name="Slide Number Placeholder 6"/>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35119034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8" name="Footer Placeholder 7"/>
          <p:cNvSpPr>
            <a:spLocks noGrp="1"/>
          </p:cNvSpPr>
          <p:nvPr>
            <p:ph type="ftr" sz="quarter" idx="11"/>
          </p:nvPr>
        </p:nvSpPr>
        <p:spPr/>
        <p:txBody>
          <a:bodyPr/>
          <a:lstStyle/>
          <a:p>
            <a:endParaRPr lang="es-ES">
              <a:solidFill>
                <a:srgbClr val="4F81BD">
                  <a:shade val="75000"/>
                </a:srgbClr>
              </a:solidFill>
            </a:endParaRPr>
          </a:p>
        </p:txBody>
      </p:sp>
      <p:sp>
        <p:nvSpPr>
          <p:cNvPr id="9" name="Slide Number Placeholder 8"/>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34502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4" name="Footer Placeholder 3"/>
          <p:cNvSpPr>
            <a:spLocks noGrp="1"/>
          </p:cNvSpPr>
          <p:nvPr>
            <p:ph type="ftr" sz="quarter" idx="11"/>
          </p:nvPr>
        </p:nvSpPr>
        <p:spPr/>
        <p:txBody>
          <a:bodyPr/>
          <a:lstStyle/>
          <a:p>
            <a:endParaRPr lang="es-ES">
              <a:solidFill>
                <a:srgbClr val="4F81BD">
                  <a:shade val="75000"/>
                </a:srgbClr>
              </a:solidFill>
            </a:endParaRPr>
          </a:p>
        </p:txBody>
      </p:sp>
      <p:sp>
        <p:nvSpPr>
          <p:cNvPr id="5" name="Slide Number Placeholder 4"/>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37748901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3" name="Footer Placeholder 2"/>
          <p:cNvSpPr>
            <a:spLocks noGrp="1"/>
          </p:cNvSpPr>
          <p:nvPr>
            <p:ph type="ftr" sz="quarter" idx="11"/>
          </p:nvPr>
        </p:nvSpPr>
        <p:spPr/>
        <p:txBody>
          <a:bodyPr/>
          <a:lstStyle/>
          <a:p>
            <a:endParaRPr lang="es-ES">
              <a:solidFill>
                <a:srgbClr val="4F81BD">
                  <a:shade val="75000"/>
                </a:srgbClr>
              </a:solidFill>
            </a:endParaRPr>
          </a:p>
        </p:txBody>
      </p:sp>
      <p:sp>
        <p:nvSpPr>
          <p:cNvPr id="4" name="Slide Number Placeholder 3"/>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1082310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800"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6" name="Footer Placeholder 5"/>
          <p:cNvSpPr>
            <a:spLocks noGrp="1"/>
          </p:cNvSpPr>
          <p:nvPr>
            <p:ph type="ftr" sz="quarter" idx="11"/>
          </p:nvPr>
        </p:nvSpPr>
        <p:spPr/>
        <p:txBody>
          <a:bodyPr/>
          <a:lstStyle/>
          <a:p>
            <a:endParaRPr lang="es-ES">
              <a:solidFill>
                <a:srgbClr val="4F81BD">
                  <a:shade val="75000"/>
                </a:srgbClr>
              </a:solidFill>
            </a:endParaRPr>
          </a:p>
        </p:txBody>
      </p:sp>
      <p:sp>
        <p:nvSpPr>
          <p:cNvPr id="7" name="Slide Number Placeholder 6"/>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68733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s-MX">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40358318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9" name="Slide Number Placeholder 8"/>
          <p:cNvSpPr>
            <a:spLocks noGrp="1"/>
          </p:cNvSpPr>
          <p:nvPr>
            <p:ph type="sldNum" sz="quarter" idx="11"/>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
        <p:nvSpPr>
          <p:cNvPr id="10" name="Footer Placeholder 9"/>
          <p:cNvSpPr>
            <a:spLocks noGrp="1"/>
          </p:cNvSpPr>
          <p:nvPr>
            <p:ph type="ftr" sz="quarter" idx="12"/>
          </p:nvPr>
        </p:nvSpPr>
        <p:spPr/>
        <p:txBody>
          <a:bodyPr/>
          <a:lstStyle/>
          <a:p>
            <a:endParaRPr lang="es-ES">
              <a:solidFill>
                <a:srgbClr val="4F81BD">
                  <a:shade val="75000"/>
                </a:srgbClr>
              </a:solidFill>
            </a:endParaRPr>
          </a:p>
        </p:txBody>
      </p:sp>
    </p:spTree>
    <p:extLst>
      <p:ext uri="{BB962C8B-B14F-4D97-AF65-F5344CB8AC3E}">
        <p14:creationId xmlns:p14="http://schemas.microsoft.com/office/powerpoint/2010/main" val="33449089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5" name="Footer Placeholder 4"/>
          <p:cNvSpPr>
            <a:spLocks noGrp="1"/>
          </p:cNvSpPr>
          <p:nvPr>
            <p:ph type="ftr" sz="quarter" idx="11"/>
          </p:nvPr>
        </p:nvSpPr>
        <p:spPr/>
        <p:txBody>
          <a:bodyPr/>
          <a:lstStyle/>
          <a:p>
            <a:endParaRPr lang="es-ES">
              <a:solidFill>
                <a:srgbClr val="4F81BD">
                  <a:shade val="75000"/>
                </a:srgbClr>
              </a:solidFill>
            </a:endParaRPr>
          </a:p>
        </p:txBody>
      </p:sp>
      <p:sp>
        <p:nvSpPr>
          <p:cNvPr id="6" name="Slide Number Placeholder 5"/>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3742916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6396F76E-C0E6-4626-8A77-1E0FF1EF8B53}" type="datetimeFigureOut">
              <a:rPr lang="es-ES" smtClean="0">
                <a:solidFill>
                  <a:srgbClr val="4F81BD">
                    <a:shade val="75000"/>
                  </a:srgbClr>
                </a:solidFill>
              </a:rPr>
              <a:pPr/>
              <a:t>10/11/2014</a:t>
            </a:fld>
            <a:endParaRPr lang="es-ES">
              <a:solidFill>
                <a:srgbClr val="4F81BD">
                  <a:shade val="75000"/>
                </a:srgbClr>
              </a:solidFill>
            </a:endParaRPr>
          </a:p>
        </p:txBody>
      </p:sp>
      <p:sp>
        <p:nvSpPr>
          <p:cNvPr id="5" name="Footer Placeholder 4"/>
          <p:cNvSpPr>
            <a:spLocks noGrp="1"/>
          </p:cNvSpPr>
          <p:nvPr>
            <p:ph type="ftr" sz="quarter" idx="11"/>
          </p:nvPr>
        </p:nvSpPr>
        <p:spPr/>
        <p:txBody>
          <a:bodyPr/>
          <a:lstStyle/>
          <a:p>
            <a:endParaRPr lang="es-ES">
              <a:solidFill>
                <a:srgbClr val="4F81BD">
                  <a:shade val="75000"/>
                </a:srgbClr>
              </a:solidFill>
            </a:endParaRPr>
          </a:p>
        </p:txBody>
      </p:sp>
      <p:sp>
        <p:nvSpPr>
          <p:cNvPr id="6" name="Slide Number Placeholder 5"/>
          <p:cNvSpPr>
            <a:spLocks noGrp="1"/>
          </p:cNvSpPr>
          <p:nvPr>
            <p:ph type="sldNum" sz="quarter" idx="12"/>
          </p:nvPr>
        </p:nvSpPr>
        <p:spPr/>
        <p:txBody>
          <a:bodyPr/>
          <a:lstStyle/>
          <a:p>
            <a:fld id="{C4EEB670-156A-4DB4-901C-87A9C944E283}" type="slidenum">
              <a:rPr lang="es-ES" smtClean="0">
                <a:solidFill>
                  <a:srgbClr val="4F81BD">
                    <a:shade val="75000"/>
                  </a:srgbClr>
                </a:solidFill>
              </a:rPr>
              <a:pPr/>
              <a:t>‹Nº›</a:t>
            </a:fld>
            <a:endParaRPr lang="es-ES">
              <a:solidFill>
                <a:srgbClr val="4F81BD">
                  <a:shade val="75000"/>
                </a:srgbClr>
              </a:solidFill>
            </a:endParaRPr>
          </a:p>
        </p:txBody>
      </p:sp>
    </p:spTree>
    <p:extLst>
      <p:ext uri="{BB962C8B-B14F-4D97-AF65-F5344CB8AC3E}">
        <p14:creationId xmlns:p14="http://schemas.microsoft.com/office/powerpoint/2010/main" val="194670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5DA9DAA-8261-4793-84EC-FF788428CC79}" type="datetimeFigureOut">
              <a:rPr lang="es-MX" smtClean="0">
                <a:solidFill>
                  <a:srgbClr val="ECE9C6"/>
                </a:solidFill>
              </a:rPr>
              <a:pPr/>
              <a:t>10/11/2014</a:t>
            </a:fld>
            <a:endParaRPr lang="es-MX">
              <a:solidFill>
                <a:srgbClr val="ECE9C6"/>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s-MX">
              <a:solidFill>
                <a:srgbClr val="ECE9C6"/>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5F1DA30-5AFD-4867-9F3F-57BB4CA95FBF}" type="slidenum">
              <a:rPr lang="es-MX" smtClean="0">
                <a:solidFill>
                  <a:srgbClr val="ECE9C6"/>
                </a:solidFill>
              </a:rPr>
              <a:pPr/>
              <a:t>‹Nº›</a:t>
            </a:fld>
            <a:endParaRPr lang="es-MX">
              <a:solidFill>
                <a:srgbClr val="ECE9C6"/>
              </a:solidFill>
            </a:endParaRPr>
          </a:p>
        </p:txBody>
      </p:sp>
      <p:grpSp>
        <p:nvGrpSpPr>
          <p:cNvPr id="8" name="Group 7"/>
          <p:cNvGrpSpPr/>
          <p:nvPr/>
        </p:nvGrpSpPr>
        <p:grpSpPr>
          <a:xfrm>
            <a:off x="1194102"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Tree>
    <p:extLst>
      <p:ext uri="{BB962C8B-B14F-4D97-AF65-F5344CB8AC3E}">
        <p14:creationId xmlns:p14="http://schemas.microsoft.com/office/powerpoint/2010/main" val="1325783655"/>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5" name="Footer Placeholder 4"/>
          <p:cNvSpPr>
            <a:spLocks noGrp="1"/>
          </p:cNvSpPr>
          <p:nvPr>
            <p:ph type="ftr" sz="quarter" idx="11"/>
          </p:nvPr>
        </p:nvSpPr>
        <p:spPr/>
        <p:txBody>
          <a:bodyPr/>
          <a:lstStyle/>
          <a:p>
            <a:endParaRPr lang="es-MX">
              <a:solidFill>
                <a:srgbClr val="895D1D"/>
              </a:solidFill>
            </a:endParaRPr>
          </a:p>
        </p:txBody>
      </p:sp>
      <p:sp>
        <p:nvSpPr>
          <p:cNvPr id="6" name="Slide Number Placeholder 5"/>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
        <p:nvSpPr>
          <p:cNvPr id="11" name="Title 10"/>
          <p:cNvSpPr>
            <a:spLocks noGrp="1"/>
          </p:cNvSpPr>
          <p:nvPr>
            <p:ph type="title"/>
          </p:nvPr>
        </p:nvSpPr>
        <p:spPr/>
        <p:txBody>
          <a:bodyPr/>
          <a:lstStyle/>
          <a:p>
            <a:r>
              <a:rPr lang="es-ES" smtClean="0"/>
              <a:t>Haga clic para modificar el estilo de título del patrón</a:t>
            </a:r>
            <a:endParaRPr lang="en-US"/>
          </a:p>
        </p:txBody>
      </p:sp>
      <p:grpSp>
        <p:nvGrpSpPr>
          <p:cNvPr id="12" name="Group 11"/>
          <p:cNvGrpSpPr/>
          <p:nvPr/>
        </p:nvGrpSpPr>
        <p:grpSpPr>
          <a:xfrm>
            <a:off x="1172585"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703689"/>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5"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1" y="1204857"/>
            <a:ext cx="7754713" cy="1910716"/>
          </a:xfrm>
        </p:spPr>
        <p:txBody>
          <a:bodyPr anchor="b"/>
          <a:lstStyle>
            <a:lvl1pPr algn="ctr">
              <a:defRPr sz="5400" b="0" cap="none" baseline="0">
                <a:solidFill>
                  <a:schemeClr val="tx2"/>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3767318"/>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5" name="Footer Placeholder 4"/>
          <p:cNvSpPr>
            <a:spLocks noGrp="1"/>
          </p:cNvSpPr>
          <p:nvPr>
            <p:ph type="ftr" sz="quarter" idx="11"/>
          </p:nvPr>
        </p:nvSpPr>
        <p:spPr/>
        <p:txBody>
          <a:bodyPr/>
          <a:lstStyle/>
          <a:p>
            <a:endParaRPr lang="es-MX">
              <a:solidFill>
                <a:srgbClr val="895D1D"/>
              </a:solidFill>
            </a:endParaRPr>
          </a:p>
        </p:txBody>
      </p:sp>
      <p:sp>
        <p:nvSpPr>
          <p:cNvPr id="6" name="Slide Number Placeholder 5"/>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Tree>
    <p:extLst>
      <p:ext uri="{BB962C8B-B14F-4D97-AF65-F5344CB8AC3E}">
        <p14:creationId xmlns:p14="http://schemas.microsoft.com/office/powerpoint/2010/main" val="2587239586"/>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6" name="Footer Placeholder 5"/>
          <p:cNvSpPr>
            <a:spLocks noGrp="1"/>
          </p:cNvSpPr>
          <p:nvPr>
            <p:ph type="ftr" sz="quarter" idx="11"/>
          </p:nvPr>
        </p:nvSpPr>
        <p:spPr/>
        <p:txBody>
          <a:bodyPr/>
          <a:lstStyle/>
          <a:p>
            <a:endParaRPr lang="es-MX">
              <a:solidFill>
                <a:srgbClr val="895D1D"/>
              </a:solidFill>
            </a:endParaRPr>
          </a:p>
        </p:txBody>
      </p:sp>
      <p:sp>
        <p:nvSpPr>
          <p:cNvPr id="7" name="Slide Number Placeholder 6"/>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es-ES" smtClean="0"/>
              <a:t>Haga clic para modificar el estilo de título del patrón</a:t>
            </a:r>
            <a:endParaRPr lang="en-US" dirty="0"/>
          </a:p>
        </p:txBody>
      </p:sp>
      <p:grpSp>
        <p:nvGrpSpPr>
          <p:cNvPr id="13" name="Group 12"/>
          <p:cNvGrpSpPr/>
          <p:nvPr/>
        </p:nvGrpSpPr>
        <p:grpSpPr>
          <a:xfrm>
            <a:off x="1172585"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38922845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8" name="Footer Placeholder 7"/>
          <p:cNvSpPr>
            <a:spLocks noGrp="1"/>
          </p:cNvSpPr>
          <p:nvPr>
            <p:ph type="ftr" sz="quarter" idx="11"/>
          </p:nvPr>
        </p:nvSpPr>
        <p:spPr/>
        <p:txBody>
          <a:bodyPr/>
          <a:lstStyle/>
          <a:p>
            <a:endParaRPr lang="es-MX">
              <a:solidFill>
                <a:srgbClr val="895D1D"/>
              </a:solidFill>
            </a:endParaRPr>
          </a:p>
        </p:txBody>
      </p:sp>
      <p:sp>
        <p:nvSpPr>
          <p:cNvPr id="9" name="Slide Number Placeholder 8"/>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grpSp>
        <p:nvGrpSpPr>
          <p:cNvPr id="14" name="Group 13"/>
          <p:cNvGrpSpPr/>
          <p:nvPr/>
        </p:nvGrpSpPr>
        <p:grpSpPr>
          <a:xfrm>
            <a:off x="1172585"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683654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4" name="Footer Placeholder 3"/>
          <p:cNvSpPr>
            <a:spLocks noGrp="1"/>
          </p:cNvSpPr>
          <p:nvPr>
            <p:ph type="ftr" sz="quarter" idx="11"/>
          </p:nvPr>
        </p:nvSpPr>
        <p:spPr/>
        <p:txBody>
          <a:bodyPr/>
          <a:lstStyle/>
          <a:p>
            <a:endParaRPr lang="es-MX">
              <a:solidFill>
                <a:srgbClr val="895D1D"/>
              </a:solidFill>
            </a:endParaRPr>
          </a:p>
        </p:txBody>
      </p:sp>
      <p:sp>
        <p:nvSpPr>
          <p:cNvPr id="5" name="Slide Number Placeholder 4"/>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grpSp>
        <p:nvGrpSpPr>
          <p:cNvPr id="10" name="Group 9"/>
          <p:cNvGrpSpPr/>
          <p:nvPr/>
        </p:nvGrpSpPr>
        <p:grpSpPr>
          <a:xfrm>
            <a:off x="1172585"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477384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3" name="Footer Placeholder 2"/>
          <p:cNvSpPr>
            <a:spLocks noGrp="1"/>
          </p:cNvSpPr>
          <p:nvPr>
            <p:ph type="ftr" sz="quarter" idx="11"/>
          </p:nvPr>
        </p:nvSpPr>
        <p:spPr/>
        <p:txBody>
          <a:bodyPr/>
          <a:lstStyle/>
          <a:p>
            <a:endParaRPr lang="es-MX">
              <a:solidFill>
                <a:srgbClr val="895D1D"/>
              </a:solidFill>
            </a:endParaRPr>
          </a:p>
        </p:txBody>
      </p:sp>
      <p:sp>
        <p:nvSpPr>
          <p:cNvPr id="4" name="Slide Number Placeholder 3"/>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Tree>
    <p:extLst>
      <p:ext uri="{BB962C8B-B14F-4D97-AF65-F5344CB8AC3E}">
        <p14:creationId xmlns:p14="http://schemas.microsoft.com/office/powerpoint/2010/main" val="539334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2"/>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068765"/>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s-MX">
              <a:solidFill>
                <a:prstClr val="black">
                  <a:lumMod val="65000"/>
                  <a:lumOff val="35000"/>
                </a:prstClr>
              </a:solidFill>
            </a:endParaRPr>
          </a:p>
        </p:txBody>
      </p:sp>
      <p:sp>
        <p:nvSpPr>
          <p:cNvPr id="6" name="Slide Number Placeholder 5"/>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Oval 8"/>
          <p:cNvSpPr/>
          <p:nvPr/>
        </p:nvSpPr>
        <p:spPr>
          <a:xfrm>
            <a:off x="4296729"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47999232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034580" y="1678197"/>
            <a:ext cx="3422483" cy="1886921"/>
          </a:xfrm>
        </p:spPr>
        <p:txBody>
          <a:bodyPr anchor="b"/>
          <a:lstStyle>
            <a:lvl1pPr algn="l">
              <a:defRPr sz="28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692002" y="559400"/>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034580" y="3603814"/>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6" name="Footer Placeholder 5"/>
          <p:cNvSpPr>
            <a:spLocks noGrp="1"/>
          </p:cNvSpPr>
          <p:nvPr>
            <p:ph type="ftr" sz="quarter" idx="11"/>
          </p:nvPr>
        </p:nvSpPr>
        <p:spPr/>
        <p:txBody>
          <a:bodyPr/>
          <a:lstStyle/>
          <a:p>
            <a:endParaRPr lang="es-MX">
              <a:solidFill>
                <a:srgbClr val="895D1D"/>
              </a:solidFill>
            </a:endParaRPr>
          </a:p>
        </p:txBody>
      </p:sp>
      <p:sp>
        <p:nvSpPr>
          <p:cNvPr id="7" name="Slide Number Placeholder 6"/>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Tree>
    <p:extLst>
      <p:ext uri="{BB962C8B-B14F-4D97-AF65-F5344CB8AC3E}">
        <p14:creationId xmlns:p14="http://schemas.microsoft.com/office/powerpoint/2010/main" val="36521446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732" y="4668820"/>
            <a:ext cx="7767021" cy="644729"/>
          </a:xfrm>
        </p:spPr>
        <p:txBody>
          <a:bodyPr anchor="b"/>
          <a:lstStyle>
            <a:lvl1pPr algn="ctr">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rot="240000">
            <a:off x="2183793"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8490"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6" name="Footer Placeholder 5"/>
          <p:cNvSpPr>
            <a:spLocks noGrp="1"/>
          </p:cNvSpPr>
          <p:nvPr>
            <p:ph type="ftr" sz="quarter" idx="11"/>
          </p:nvPr>
        </p:nvSpPr>
        <p:spPr/>
        <p:txBody>
          <a:bodyPr/>
          <a:lstStyle/>
          <a:p>
            <a:endParaRPr lang="es-MX">
              <a:solidFill>
                <a:srgbClr val="895D1D"/>
              </a:solidFill>
            </a:endParaRPr>
          </a:p>
        </p:txBody>
      </p:sp>
      <p:sp>
        <p:nvSpPr>
          <p:cNvPr id="7" name="Slide Number Placeholder 6"/>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spTree>
    <p:extLst>
      <p:ext uri="{BB962C8B-B14F-4D97-AF65-F5344CB8AC3E}">
        <p14:creationId xmlns:p14="http://schemas.microsoft.com/office/powerpoint/2010/main" val="5179467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5" name="Footer Placeholder 4"/>
          <p:cNvSpPr>
            <a:spLocks noGrp="1"/>
          </p:cNvSpPr>
          <p:nvPr>
            <p:ph type="ftr" sz="quarter" idx="11"/>
          </p:nvPr>
        </p:nvSpPr>
        <p:spPr/>
        <p:txBody>
          <a:bodyPr/>
          <a:lstStyle/>
          <a:p>
            <a:endParaRPr lang="es-MX">
              <a:solidFill>
                <a:srgbClr val="895D1D"/>
              </a:solidFill>
            </a:endParaRPr>
          </a:p>
        </p:txBody>
      </p:sp>
      <p:sp>
        <p:nvSpPr>
          <p:cNvPr id="6" name="Slide Number Placeholder 5"/>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grpSp>
        <p:nvGrpSpPr>
          <p:cNvPr id="11" name="Group 10"/>
          <p:cNvGrpSpPr/>
          <p:nvPr/>
        </p:nvGrpSpPr>
        <p:grpSpPr>
          <a:xfrm>
            <a:off x="1172585"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513963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1" y="559400"/>
            <a:ext cx="1678193" cy="556676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8489" y="849856"/>
            <a:ext cx="5507917" cy="502382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5" name="Footer Placeholder 4"/>
          <p:cNvSpPr>
            <a:spLocks noGrp="1"/>
          </p:cNvSpPr>
          <p:nvPr>
            <p:ph type="ftr" sz="quarter" idx="11"/>
          </p:nvPr>
        </p:nvSpPr>
        <p:spPr/>
        <p:txBody>
          <a:bodyPr/>
          <a:lstStyle/>
          <a:p>
            <a:endParaRPr lang="es-MX">
              <a:solidFill>
                <a:srgbClr val="895D1D"/>
              </a:solidFill>
            </a:endParaRPr>
          </a:p>
        </p:txBody>
      </p:sp>
      <p:sp>
        <p:nvSpPr>
          <p:cNvPr id="6" name="Slide Number Placeholder 5"/>
          <p:cNvSpPr>
            <a:spLocks noGrp="1"/>
          </p:cNvSpPr>
          <p:nvPr>
            <p:ph type="sldNum" sz="quarter" idx="12"/>
          </p:nvPr>
        </p:nvSpPr>
        <p:spPr/>
        <p:txBody>
          <a:bodyPr/>
          <a:lstStyle/>
          <a:p>
            <a:fld id="{A5F1DA30-5AFD-4867-9F3F-57BB4CA95FBF}" type="slidenum">
              <a:rPr lang="es-MX" smtClean="0">
                <a:solidFill>
                  <a:srgbClr val="895D1D"/>
                </a:solidFill>
              </a:rPr>
              <a:pPr/>
              <a:t>‹Nº›</a:t>
            </a:fld>
            <a:endParaRPr lang="es-MX">
              <a:solidFill>
                <a:srgbClr val="895D1D"/>
              </a:solidFill>
            </a:endParaRPr>
          </a:p>
        </p:txBody>
      </p:sp>
      <p:grpSp>
        <p:nvGrpSpPr>
          <p:cNvPr id="11" name="Group 10"/>
          <p:cNvGrpSpPr/>
          <p:nvPr/>
        </p:nvGrpSpPr>
        <p:grpSpPr>
          <a:xfrm rot="5400000">
            <a:off x="3909051" y="2880824"/>
            <a:ext cx="5480154" cy="923330"/>
            <a:chOff x="1815339" y="1381459"/>
            <a:chExt cx="5480154" cy="923329"/>
          </a:xfrm>
        </p:grpSpPr>
        <p:sp>
          <p:nvSpPr>
            <p:cNvPr id="12" name="TextBox 11"/>
            <p:cNvSpPr txBox="1"/>
            <p:nvPr/>
          </p:nvSpPr>
          <p:spPr>
            <a:xfrm>
              <a:off x="4147074" y="1381459"/>
              <a:ext cx="877163" cy="923329"/>
            </a:xfrm>
            <a:prstGeom prst="rect">
              <a:avLst/>
            </a:prstGeom>
            <a:noFill/>
          </p:spPr>
          <p:txBody>
            <a:bodyPr wrap="none" rtlCol="0">
              <a:spAutoFit/>
            </a:bodyPr>
            <a:lstStyle/>
            <a:p>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84149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4" name="Content Placeholder 3"/>
          <p:cNvSpPr>
            <a:spLocks noGrp="1"/>
          </p:cNvSpPr>
          <p:nvPr>
            <p:ph sz="half" idx="2"/>
          </p:nvPr>
        </p:nvSpPr>
        <p:spPr>
          <a:xfrm>
            <a:off x="4648200" y="1600202"/>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5" name="Date Placeholder 4"/>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s-MX">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
        <p:nvSpPr>
          <p:cNvPr id="9" name="Content Placeholder 8"/>
          <p:cNvSpPr>
            <a:spLocks noGrp="1"/>
          </p:cNvSpPr>
          <p:nvPr>
            <p:ph sz="quarter" idx="13"/>
          </p:nvPr>
        </p:nvSpPr>
        <p:spPr>
          <a:xfrm>
            <a:off x="365760" y="1600200"/>
            <a:ext cx="4041648" cy="452628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extLst>
      <p:ext uri="{BB962C8B-B14F-4D97-AF65-F5344CB8AC3E}">
        <p14:creationId xmlns:p14="http://schemas.microsoft.com/office/powerpoint/2010/main" val="231546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648201"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s-MX">
              <a:solidFill>
                <a:prstClr val="black">
                  <a:lumMod val="65000"/>
                  <a:lumOff val="35000"/>
                </a:prstClr>
              </a:solidFill>
            </a:endParaRPr>
          </a:p>
        </p:txBody>
      </p:sp>
      <p:sp>
        <p:nvSpPr>
          <p:cNvPr id="9" name="Slide Number Placeholder 8"/>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
        <p:nvSpPr>
          <p:cNvPr id="11" name="Content Placeholder 10"/>
          <p:cNvSpPr>
            <a:spLocks noGrp="1"/>
          </p:cNvSpPr>
          <p:nvPr>
            <p:ph sz="quarter" idx="13"/>
          </p:nvPr>
        </p:nvSpPr>
        <p:spPr>
          <a:xfrm>
            <a:off x="457200" y="2212848"/>
            <a:ext cx="4041648" cy="391363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12"/>
          <p:cNvSpPr>
            <a:spLocks noGrp="1"/>
          </p:cNvSpPr>
          <p:nvPr>
            <p:ph sz="quarter" idx="14"/>
          </p:nvPr>
        </p:nvSpPr>
        <p:spPr>
          <a:xfrm>
            <a:off x="4672584" y="2212850"/>
            <a:ext cx="4041648" cy="3913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extLst>
      <p:ext uri="{BB962C8B-B14F-4D97-AF65-F5344CB8AC3E}">
        <p14:creationId xmlns:p14="http://schemas.microsoft.com/office/powerpoint/2010/main" val="3985938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s-MX">
              <a:solidFill>
                <a:prstClr val="black">
                  <a:lumMod val="65000"/>
                  <a:lumOff val="35000"/>
                </a:prstClr>
              </a:solidFill>
            </a:endParaRPr>
          </a:p>
        </p:txBody>
      </p:sp>
      <p:sp>
        <p:nvSpPr>
          <p:cNvPr id="5" name="Slide Number Placeholder 4"/>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61145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s-MX">
              <a:solidFill>
                <a:prstClr val="black">
                  <a:lumMod val="65000"/>
                  <a:lumOff val="35000"/>
                </a:prstClr>
              </a:solidFill>
            </a:endParaRPr>
          </a:p>
        </p:txBody>
      </p:sp>
      <p:sp>
        <p:nvSpPr>
          <p:cNvPr id="4" name="Slide Number Placeholder 3"/>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4091618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907088"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719138" y="273052"/>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907088" y="2438402"/>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s-MX">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1073574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679577" y="228600"/>
            <a:ext cx="5711824" cy="895350"/>
          </a:xfrm>
        </p:spPr>
        <p:txBody>
          <a:bodyPr anchor="b"/>
          <a:lstStyle>
            <a:lvl1pPr algn="ctr">
              <a:lnSpc>
                <a:spcPct val="100000"/>
              </a:lnSpc>
              <a:defRPr sz="28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1508127"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679577"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s-MX">
              <a:solidFill>
                <a:prstClr val="black">
                  <a:lumMod val="65000"/>
                  <a:lumOff val="35000"/>
                </a:prstClr>
              </a:solidFill>
            </a:endParaRPr>
          </a:p>
        </p:txBody>
      </p:sp>
      <p:sp>
        <p:nvSpPr>
          <p:cNvPr id="7" name="Slide Number Placeholder 6"/>
          <p:cNvSpPr>
            <a:spLocks noGrp="1"/>
          </p:cNvSpPr>
          <p:nvPr>
            <p:ph type="sldNum" sz="quarter" idx="12"/>
          </p:nvPr>
        </p:nvSpPr>
        <p:spPr/>
        <p:txBody>
          <a:body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Tree>
    <p:extLst>
      <p:ext uri="{BB962C8B-B14F-4D97-AF65-F5344CB8AC3E}">
        <p14:creationId xmlns:p14="http://schemas.microsoft.com/office/powerpoint/2010/main" val="2386748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6363347" y="6356352"/>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7483779-CB8B-46E8-A2B5-AE276F836734}" type="datetimeFigureOut">
              <a:rPr lang="es-MX" smtClean="0">
                <a:solidFill>
                  <a:prstClr val="black">
                    <a:lumMod val="65000"/>
                    <a:lumOff val="35000"/>
                  </a:prstClr>
                </a:solidFill>
              </a:rPr>
              <a:pPr/>
              <a:t>10/11/2014</a:t>
            </a:fld>
            <a:endParaRPr lang="es-MX">
              <a:solidFill>
                <a:prstClr val="black">
                  <a:lumMod val="65000"/>
                  <a:lumOff val="35000"/>
                </a:prstClr>
              </a:solidFill>
            </a:endParaRPr>
          </a:p>
        </p:txBody>
      </p:sp>
      <p:sp>
        <p:nvSpPr>
          <p:cNvPr id="5" name="Footer Placeholder 4"/>
          <p:cNvSpPr>
            <a:spLocks noGrp="1"/>
          </p:cNvSpPr>
          <p:nvPr>
            <p:ph type="ftr" sz="quarter" idx="3"/>
          </p:nvPr>
        </p:nvSpPr>
        <p:spPr>
          <a:xfrm>
            <a:off x="659165" y="6356352"/>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s-MX">
              <a:solidFill>
                <a:prstClr val="black">
                  <a:lumMod val="65000"/>
                  <a:lumOff val="35000"/>
                </a:prstClr>
              </a:solidFill>
            </a:endParaRPr>
          </a:p>
        </p:txBody>
      </p:sp>
      <p:sp>
        <p:nvSpPr>
          <p:cNvPr id="6" name="Slide Number Placeholder 5"/>
          <p:cNvSpPr>
            <a:spLocks noGrp="1"/>
          </p:cNvSpPr>
          <p:nvPr>
            <p:ph type="sldNum" sz="quarter" idx="4"/>
          </p:nvPr>
        </p:nvSpPr>
        <p:spPr>
          <a:xfrm>
            <a:off x="8543279" y="6356352"/>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589D257-7512-4211-B703-28EBD7665C7D}" type="slidenum">
              <a:rPr lang="es-MX" smtClean="0">
                <a:solidFill>
                  <a:prstClr val="black">
                    <a:lumMod val="65000"/>
                    <a:lumOff val="35000"/>
                  </a:prstClr>
                </a:solidFill>
              </a:rPr>
              <a:pPr/>
              <a:t>‹Nº›</a:t>
            </a:fld>
            <a:endParaRPr lang="es-MX">
              <a:solidFill>
                <a:prstClr val="black">
                  <a:lumMod val="65000"/>
                  <a:lumOff val="35000"/>
                </a:prstClr>
              </a:solidFill>
            </a:endParaRPr>
          </a:p>
        </p:txBody>
      </p:sp>
      <p:sp>
        <p:nvSpPr>
          <p:cNvPr id="7" name="Oval 6"/>
          <p:cNvSpPr/>
          <p:nvPr/>
        </p:nvSpPr>
        <p:spPr>
          <a:xfrm>
            <a:off x="8457761"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Oval 7"/>
          <p:cNvSpPr/>
          <p:nvPr/>
        </p:nvSpPr>
        <p:spPr>
          <a:xfrm>
            <a:off x="56912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18619648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589D257-7512-4211-B703-28EBD7665C7D}" type="slidenum">
              <a:rPr lang="es-MX" smtClean="0"/>
              <a:pPr/>
              <a:t>‹Nº›</a:t>
            </a:fld>
            <a:endParaRPr lang="es-MX"/>
          </a:p>
        </p:txBody>
      </p:sp>
      <p:sp>
        <p:nvSpPr>
          <p:cNvPr id="5" name="Footer Placeholder 4"/>
          <p:cNvSpPr>
            <a:spLocks noGrp="1"/>
          </p:cNvSpPr>
          <p:nvPr>
            <p:ph type="ftr" sz="quarter" idx="3"/>
          </p:nvPr>
        </p:nvSpPr>
        <p:spPr>
          <a:xfrm rot="16200000">
            <a:off x="7586911"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MX">
              <a:solidFill>
                <a:srgbClr val="DFDCB7"/>
              </a:solidFill>
            </a:endParaRPr>
          </a:p>
        </p:txBody>
      </p:sp>
      <p:sp>
        <p:nvSpPr>
          <p:cNvPr id="4" name="Date Placeholder 3"/>
          <p:cNvSpPr>
            <a:spLocks noGrp="1"/>
          </p:cNvSpPr>
          <p:nvPr>
            <p:ph type="dt" sz="half" idx="2"/>
          </p:nvPr>
        </p:nvSpPr>
        <p:spPr>
          <a:xfrm rot="16200000">
            <a:off x="7551352"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7483779-CB8B-46E8-A2B5-AE276F836734}" type="datetimeFigureOut">
              <a:rPr lang="es-MX" smtClean="0">
                <a:solidFill>
                  <a:srgbClr val="DFDCB7"/>
                </a:solidFill>
              </a:rPr>
              <a:pPr/>
              <a:t>10/11/2014</a:t>
            </a:fld>
            <a:endParaRPr lang="es-MX">
              <a:solidFill>
                <a:srgbClr val="DFDCB7"/>
              </a:solidFill>
            </a:endParaRPr>
          </a:p>
        </p:txBody>
      </p:sp>
    </p:spTree>
    <p:extLst>
      <p:ext uri="{BB962C8B-B14F-4D97-AF65-F5344CB8AC3E}">
        <p14:creationId xmlns:p14="http://schemas.microsoft.com/office/powerpoint/2010/main" val="3731943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99248" y="2248349"/>
            <a:ext cx="7745505" cy="3877815"/>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360378" y="6161444"/>
            <a:ext cx="2133600" cy="365125"/>
          </a:xfrm>
          <a:prstGeom prst="rect">
            <a:avLst/>
          </a:prstGeom>
        </p:spPr>
        <p:txBody>
          <a:bodyPr vert="horz" lIns="91440" tIns="45720" rIns="91440" bIns="45720" rtlCol="0" anchor="ctr"/>
          <a:lstStyle>
            <a:lvl1pPr algn="l">
              <a:defRPr sz="1200">
                <a:solidFill>
                  <a:schemeClr val="tx2"/>
                </a:solidFill>
              </a:defRPr>
            </a:lvl1pPr>
          </a:lstStyle>
          <a:p>
            <a:fld id="{05DA9DAA-8261-4793-84EC-FF788428CC79}" type="datetimeFigureOut">
              <a:rPr lang="es-MX" smtClean="0">
                <a:solidFill>
                  <a:srgbClr val="895D1D"/>
                </a:solidFill>
              </a:rPr>
              <a:pPr/>
              <a:t>10/11/2014</a:t>
            </a:fld>
            <a:endParaRPr lang="es-MX">
              <a:solidFill>
                <a:srgbClr val="895D1D"/>
              </a:solidFill>
            </a:endParaRPr>
          </a:p>
        </p:txBody>
      </p:sp>
      <p:sp>
        <p:nvSpPr>
          <p:cNvPr id="5" name="Footer Placeholder 4"/>
          <p:cNvSpPr>
            <a:spLocks noGrp="1"/>
          </p:cNvSpPr>
          <p:nvPr>
            <p:ph type="ftr" sz="quarter" idx="3"/>
          </p:nvPr>
        </p:nvSpPr>
        <p:spPr>
          <a:xfrm>
            <a:off x="3124200" y="6161444"/>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s-MX">
              <a:solidFill>
                <a:srgbClr val="895D1D"/>
              </a:solidFill>
            </a:endParaRPr>
          </a:p>
        </p:txBody>
      </p:sp>
      <p:sp>
        <p:nvSpPr>
          <p:cNvPr id="6" name="Slide Number Placeholder 5"/>
          <p:cNvSpPr>
            <a:spLocks noGrp="1"/>
          </p:cNvSpPr>
          <p:nvPr>
            <p:ph type="sldNum" sz="quarter" idx="4"/>
          </p:nvPr>
        </p:nvSpPr>
        <p:spPr>
          <a:xfrm>
            <a:off x="6639264" y="6161444"/>
            <a:ext cx="2133600" cy="365125"/>
          </a:xfrm>
          <a:prstGeom prst="rect">
            <a:avLst/>
          </a:prstGeom>
        </p:spPr>
        <p:txBody>
          <a:bodyPr vert="horz" lIns="91440" tIns="45720" rIns="91440" bIns="45720" rtlCol="0" anchor="ctr"/>
          <a:lstStyle>
            <a:lvl1pPr algn="r">
              <a:defRPr sz="1200">
                <a:solidFill>
                  <a:schemeClr val="tx2"/>
                </a:solidFill>
              </a:defRPr>
            </a:lvl1pPr>
          </a:lstStyle>
          <a:p>
            <a:fld id="{A5F1DA30-5AFD-4867-9F3F-57BB4CA95FBF}" type="slidenum">
              <a:rPr lang="es-MX" smtClean="0">
                <a:solidFill>
                  <a:srgbClr val="895D1D"/>
                </a:solidFill>
              </a:rPr>
              <a:pPr/>
              <a:t>‹Nº›</a:t>
            </a:fld>
            <a:endParaRPr lang="es-MX">
              <a:solidFill>
                <a:srgbClr val="895D1D"/>
              </a:solidFill>
            </a:endParaRPr>
          </a:p>
        </p:txBody>
      </p:sp>
    </p:spTree>
    <p:extLst>
      <p:ext uri="{BB962C8B-B14F-4D97-AF65-F5344CB8AC3E}">
        <p14:creationId xmlns:p14="http://schemas.microsoft.com/office/powerpoint/2010/main" val="24826738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fontScale="90000"/>
          </a:bodyPr>
          <a:lstStyle/>
          <a:p>
            <a:r>
              <a:rPr lang="es-MX" dirty="0" smtClean="0"/>
              <a:t>Ley 19300 de bases generales del Medio Ambiente</a:t>
            </a:r>
            <a:endParaRPr lang="es-MX" dirty="0"/>
          </a:p>
        </p:txBody>
      </p:sp>
      <p:sp>
        <p:nvSpPr>
          <p:cNvPr id="3" name="2 Subtítulo"/>
          <p:cNvSpPr>
            <a:spLocks noGrp="1"/>
          </p:cNvSpPr>
          <p:nvPr>
            <p:ph type="subTitle" idx="1"/>
          </p:nvPr>
        </p:nvSpPr>
        <p:spPr/>
        <p:txBody>
          <a:bodyPr>
            <a:normAutofit fontScale="92500" lnSpcReduction="10000"/>
          </a:bodyPr>
          <a:lstStyle/>
          <a:p>
            <a:r>
              <a:rPr lang="es-MX" dirty="0" smtClean="0"/>
              <a:t>Evaluación de impacto ambiental</a:t>
            </a:r>
          </a:p>
          <a:p>
            <a:endParaRPr lang="es-MX" dirty="0"/>
          </a:p>
          <a:p>
            <a:r>
              <a:rPr lang="es-MX" dirty="0" smtClean="0"/>
              <a:t>			noviembre </a:t>
            </a:r>
            <a:r>
              <a:rPr lang="es-MX" dirty="0" smtClean="0"/>
              <a:t>2014</a:t>
            </a:r>
            <a:endParaRPr lang="es-MX" dirty="0"/>
          </a:p>
        </p:txBody>
      </p:sp>
    </p:spTree>
    <p:extLst>
      <p:ext uri="{BB962C8B-B14F-4D97-AF65-F5344CB8AC3E}">
        <p14:creationId xmlns:p14="http://schemas.microsoft.com/office/powerpoint/2010/main" val="869368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11560" y="1328550"/>
            <a:ext cx="7884368" cy="4524315"/>
          </a:xfrm>
          <a:prstGeom prst="rect">
            <a:avLst/>
          </a:prstGeom>
        </p:spPr>
        <p:txBody>
          <a:bodyPr wrap="square">
            <a:spAutoFit/>
          </a:bodyPr>
          <a:lstStyle/>
          <a:p>
            <a:r>
              <a:rPr lang="es-ES" sz="3200" dirty="0">
                <a:solidFill>
                  <a:prstClr val="black"/>
                </a:solidFill>
                <a:latin typeface="Verdana" pitchFamily="34" charset="0"/>
                <a:ea typeface="Verdana" pitchFamily="34" charset="0"/>
                <a:cs typeface="Verdana" pitchFamily="34" charset="0"/>
              </a:rPr>
              <a:t>El </a:t>
            </a:r>
            <a:r>
              <a:rPr lang="es-ES" sz="3200" dirty="0">
                <a:solidFill>
                  <a:srgbClr val="00B050"/>
                </a:solidFill>
                <a:latin typeface="Verdana" pitchFamily="34" charset="0"/>
                <a:ea typeface="Verdana" pitchFamily="34" charset="0"/>
                <a:cs typeface="Verdana" pitchFamily="34" charset="0"/>
              </a:rPr>
              <a:t>documento descriptivo </a:t>
            </a:r>
            <a:r>
              <a:rPr lang="es-ES" sz="3200" dirty="0">
                <a:solidFill>
                  <a:prstClr val="black"/>
                </a:solidFill>
                <a:latin typeface="Verdana" pitchFamily="34" charset="0"/>
                <a:ea typeface="Verdana" pitchFamily="34" charset="0"/>
                <a:cs typeface="Verdana" pitchFamily="34" charset="0"/>
              </a:rPr>
              <a:t>de una actividad o proyecto que se pretende realizar, o de las modificaciones que se le introducirán, otorgado </a:t>
            </a:r>
            <a:r>
              <a:rPr lang="es-ES" sz="3200" dirty="0">
                <a:solidFill>
                  <a:srgbClr val="00B050"/>
                </a:solidFill>
                <a:latin typeface="Verdana" pitchFamily="34" charset="0"/>
                <a:ea typeface="Verdana" pitchFamily="34" charset="0"/>
                <a:cs typeface="Verdana" pitchFamily="34" charset="0"/>
              </a:rPr>
              <a:t>bajo juramento por el respectivo titular</a:t>
            </a:r>
            <a:r>
              <a:rPr lang="es-ES" sz="3200" dirty="0">
                <a:solidFill>
                  <a:prstClr val="black"/>
                </a:solidFill>
                <a:latin typeface="Verdana" pitchFamily="34" charset="0"/>
                <a:ea typeface="Verdana" pitchFamily="34" charset="0"/>
                <a:cs typeface="Verdana" pitchFamily="34" charset="0"/>
              </a:rPr>
              <a:t>, cuyo contenido permite al organismo competente evaluar si su impacto ambiental se </a:t>
            </a:r>
            <a:r>
              <a:rPr lang="es-ES" sz="3200" dirty="0">
                <a:solidFill>
                  <a:srgbClr val="00B050"/>
                </a:solidFill>
                <a:latin typeface="Verdana" pitchFamily="34" charset="0"/>
                <a:ea typeface="Verdana" pitchFamily="34" charset="0"/>
                <a:cs typeface="Verdana" pitchFamily="34" charset="0"/>
              </a:rPr>
              <a:t>ajusta a las normas ambientales vigentes</a:t>
            </a:r>
            <a:endParaRPr lang="es-MX" sz="3200" dirty="0">
              <a:solidFill>
                <a:prstClr val="black"/>
              </a:solidFill>
              <a:latin typeface="Verdana" pitchFamily="34" charset="0"/>
              <a:ea typeface="Verdana" pitchFamily="34" charset="0"/>
              <a:cs typeface="Verdana" pitchFamily="34" charset="0"/>
            </a:endParaRPr>
          </a:p>
        </p:txBody>
      </p:sp>
      <p:sp>
        <p:nvSpPr>
          <p:cNvPr id="3" name="2 Rectángulo"/>
          <p:cNvSpPr/>
          <p:nvPr/>
        </p:nvSpPr>
        <p:spPr>
          <a:xfrm>
            <a:off x="611560" y="332658"/>
            <a:ext cx="8154668" cy="646331"/>
          </a:xfrm>
          <a:prstGeom prst="rect">
            <a:avLst/>
          </a:prstGeom>
        </p:spPr>
        <p:txBody>
          <a:bodyPr wrap="none">
            <a:spAutoFit/>
          </a:bodyPr>
          <a:lstStyle/>
          <a:p>
            <a:r>
              <a:rPr lang="es-ES" sz="3600" dirty="0">
                <a:solidFill>
                  <a:srgbClr val="00B050"/>
                </a:solidFill>
                <a:latin typeface="Verdana" pitchFamily="34" charset="0"/>
                <a:ea typeface="Verdana" pitchFamily="34" charset="0"/>
                <a:cs typeface="Verdana" pitchFamily="34" charset="0"/>
              </a:rPr>
              <a:t>Declaración de Impacto Ambiental</a:t>
            </a:r>
            <a:endParaRPr lang="es-MX" sz="36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125757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683568" y="908720"/>
            <a:ext cx="8208912" cy="5509200"/>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El documento que describe</a:t>
            </a:r>
          </a:p>
          <a:p>
            <a:r>
              <a:rPr lang="es-MX" sz="3200" dirty="0">
                <a:solidFill>
                  <a:srgbClr val="00B050"/>
                </a:solidFill>
                <a:latin typeface="Verdana" pitchFamily="34" charset="0"/>
                <a:ea typeface="Verdana" pitchFamily="34" charset="0"/>
                <a:cs typeface="Verdana" pitchFamily="34" charset="0"/>
              </a:rPr>
              <a:t>pormenorizadamente</a:t>
            </a:r>
            <a:r>
              <a:rPr lang="es-MX" sz="3200" dirty="0">
                <a:solidFill>
                  <a:prstClr val="black"/>
                </a:solidFill>
                <a:latin typeface="Verdana" pitchFamily="34" charset="0"/>
                <a:ea typeface="Verdana" pitchFamily="34" charset="0"/>
                <a:cs typeface="Verdana" pitchFamily="34" charset="0"/>
              </a:rPr>
              <a:t> las características de un proyecto o actividad que se pretenda llevar a cabo o su modificación. Debe proporcionar </a:t>
            </a:r>
            <a:r>
              <a:rPr lang="es-MX" sz="3200" dirty="0">
                <a:solidFill>
                  <a:srgbClr val="00B050"/>
                </a:solidFill>
                <a:latin typeface="Verdana" pitchFamily="34" charset="0"/>
                <a:ea typeface="Verdana" pitchFamily="34" charset="0"/>
                <a:cs typeface="Verdana" pitchFamily="34" charset="0"/>
              </a:rPr>
              <a:t>antecedentes fundados para la predicción, identificación e interpretación de su impacto ambiental y describir la o las acciones que ejecutará para impedir o minimizar sus efectos significativamente adversos</a:t>
            </a:r>
            <a:r>
              <a:rPr lang="es-MX" sz="3200" dirty="0">
                <a:solidFill>
                  <a:prstClr val="black"/>
                </a:solidFill>
                <a:latin typeface="Verdana" pitchFamily="34" charset="0"/>
                <a:ea typeface="Verdana" pitchFamily="34" charset="0"/>
                <a:cs typeface="Verdana" pitchFamily="34" charset="0"/>
              </a:rPr>
              <a:t>;</a:t>
            </a:r>
          </a:p>
        </p:txBody>
      </p:sp>
      <p:sp>
        <p:nvSpPr>
          <p:cNvPr id="4" name="3 Rectángulo"/>
          <p:cNvSpPr/>
          <p:nvPr/>
        </p:nvSpPr>
        <p:spPr>
          <a:xfrm>
            <a:off x="687194" y="116634"/>
            <a:ext cx="7172156" cy="646331"/>
          </a:xfrm>
          <a:prstGeom prst="rect">
            <a:avLst/>
          </a:prstGeom>
        </p:spPr>
        <p:txBody>
          <a:bodyPr wrap="none">
            <a:spAutoFit/>
          </a:bodyPr>
          <a:lstStyle/>
          <a:p>
            <a:r>
              <a:rPr lang="es-ES" sz="3600" dirty="0">
                <a:solidFill>
                  <a:srgbClr val="00B050"/>
                </a:solidFill>
                <a:latin typeface="Verdana" pitchFamily="34" charset="0"/>
                <a:ea typeface="Verdana" pitchFamily="34" charset="0"/>
                <a:cs typeface="Verdana" pitchFamily="34" charset="0"/>
              </a:rPr>
              <a:t>Estudio de Impacto Ambiental</a:t>
            </a:r>
            <a:endParaRPr lang="es-MX" sz="36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37228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259632" y="1412778"/>
            <a:ext cx="6984776" cy="4031873"/>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El proceso de </a:t>
            </a:r>
            <a:r>
              <a:rPr lang="es-MX" sz="3200" dirty="0">
                <a:solidFill>
                  <a:srgbClr val="00B050"/>
                </a:solidFill>
                <a:latin typeface="Verdana" pitchFamily="34" charset="0"/>
                <a:ea typeface="Verdana" pitchFamily="34" charset="0"/>
                <a:cs typeface="Verdana" pitchFamily="34" charset="0"/>
              </a:rPr>
              <a:t>mejoramiento sostenido</a:t>
            </a:r>
            <a:r>
              <a:rPr lang="es-MX" sz="3200" dirty="0">
                <a:solidFill>
                  <a:prstClr val="black"/>
                </a:solidFill>
                <a:latin typeface="Verdana" pitchFamily="34" charset="0"/>
                <a:ea typeface="Verdana" pitchFamily="34" charset="0"/>
                <a:cs typeface="Verdana" pitchFamily="34" charset="0"/>
              </a:rPr>
              <a:t> y </a:t>
            </a:r>
            <a:r>
              <a:rPr lang="es-MX" sz="3200" dirty="0">
                <a:solidFill>
                  <a:srgbClr val="00B050"/>
                </a:solidFill>
                <a:latin typeface="Verdana" pitchFamily="34" charset="0"/>
                <a:ea typeface="Verdana" pitchFamily="34" charset="0"/>
                <a:cs typeface="Verdana" pitchFamily="34" charset="0"/>
              </a:rPr>
              <a:t>equitativo de la calidad de vida de las personas</a:t>
            </a:r>
            <a:r>
              <a:rPr lang="es-MX" sz="3200" dirty="0">
                <a:solidFill>
                  <a:prstClr val="black"/>
                </a:solidFill>
                <a:latin typeface="Verdana" pitchFamily="34" charset="0"/>
                <a:ea typeface="Verdana" pitchFamily="34" charset="0"/>
                <a:cs typeface="Verdana" pitchFamily="34" charset="0"/>
              </a:rPr>
              <a:t>, fundado en </a:t>
            </a:r>
            <a:r>
              <a:rPr lang="es-MX" sz="3200" dirty="0">
                <a:solidFill>
                  <a:srgbClr val="00B050"/>
                </a:solidFill>
                <a:latin typeface="Verdana" pitchFamily="34" charset="0"/>
                <a:ea typeface="Verdana" pitchFamily="34" charset="0"/>
                <a:cs typeface="Verdana" pitchFamily="34" charset="0"/>
              </a:rPr>
              <a:t>medidas apropiadas de conservación y protección del medio ambiente</a:t>
            </a:r>
            <a:r>
              <a:rPr lang="es-MX" sz="3200" dirty="0">
                <a:solidFill>
                  <a:prstClr val="black"/>
                </a:solidFill>
                <a:latin typeface="Verdana" pitchFamily="34" charset="0"/>
                <a:ea typeface="Verdana" pitchFamily="34" charset="0"/>
                <a:cs typeface="Verdana" pitchFamily="34" charset="0"/>
              </a:rPr>
              <a:t>, de manera de </a:t>
            </a:r>
            <a:r>
              <a:rPr lang="es-MX" sz="3200" dirty="0">
                <a:solidFill>
                  <a:srgbClr val="00B050"/>
                </a:solidFill>
                <a:latin typeface="Verdana" pitchFamily="34" charset="0"/>
                <a:ea typeface="Verdana" pitchFamily="34" charset="0"/>
                <a:cs typeface="Verdana" pitchFamily="34" charset="0"/>
              </a:rPr>
              <a:t>no comprometer las expectativas de las generaciones futuras</a:t>
            </a:r>
          </a:p>
        </p:txBody>
      </p:sp>
      <p:sp>
        <p:nvSpPr>
          <p:cNvPr id="5" name="4 Rectángulo"/>
          <p:cNvSpPr/>
          <p:nvPr/>
        </p:nvSpPr>
        <p:spPr>
          <a:xfrm>
            <a:off x="1259632" y="332656"/>
            <a:ext cx="6040436" cy="707886"/>
          </a:xfrm>
          <a:prstGeom prst="rect">
            <a:avLst/>
          </a:prstGeom>
        </p:spPr>
        <p:txBody>
          <a:bodyPr wrap="none">
            <a:spAutoFit/>
          </a:bodyPr>
          <a:lstStyle/>
          <a:p>
            <a:r>
              <a:rPr lang="es-ES" sz="4000" dirty="0">
                <a:solidFill>
                  <a:srgbClr val="00B050"/>
                </a:solidFill>
                <a:latin typeface="Verdana" pitchFamily="34" charset="0"/>
                <a:ea typeface="Verdana" pitchFamily="34" charset="0"/>
                <a:cs typeface="Verdana" pitchFamily="34" charset="0"/>
              </a:rPr>
              <a:t>Desarrollo Sustentable</a:t>
            </a:r>
            <a:endParaRPr lang="es-MX" sz="40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133082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sarrollosustentable.pemex.com/files/content/imagenes/graficas/desa_sust.gif"/>
          <p:cNvPicPr>
            <a:picLocks noChangeAspect="1" noChangeArrowheads="1"/>
          </p:cNvPicPr>
          <p:nvPr/>
        </p:nvPicPr>
        <p:blipFill>
          <a:blip r:embed="rId2" cstate="print"/>
          <a:srcRect/>
          <a:stretch>
            <a:fillRect/>
          </a:stretch>
        </p:blipFill>
        <p:spPr bwMode="auto">
          <a:xfrm>
            <a:off x="467545" y="332656"/>
            <a:ext cx="8275022" cy="6048672"/>
          </a:xfrm>
          <a:prstGeom prst="rect">
            <a:avLst/>
          </a:prstGeom>
          <a:noFill/>
        </p:spPr>
      </p:pic>
    </p:spTree>
    <p:extLst>
      <p:ext uri="{BB962C8B-B14F-4D97-AF65-F5344CB8AC3E}">
        <p14:creationId xmlns:p14="http://schemas.microsoft.com/office/powerpoint/2010/main" val="3349428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4.bp.blogspot.com/_1V5_8W84w7o/TPf86oIELHI/AAAAAAAABC8/lJljPHGKEcY/s400/desarrollo-sustentable-sostenible.jpg"/>
          <p:cNvPicPr>
            <a:picLocks noChangeAspect="1" noChangeArrowheads="1"/>
          </p:cNvPicPr>
          <p:nvPr/>
        </p:nvPicPr>
        <p:blipFill>
          <a:blip r:embed="rId2" cstate="print"/>
          <a:srcRect/>
          <a:stretch>
            <a:fillRect/>
          </a:stretch>
        </p:blipFill>
        <p:spPr bwMode="auto">
          <a:xfrm>
            <a:off x="251522" y="260648"/>
            <a:ext cx="4296383" cy="3816424"/>
          </a:xfrm>
          <a:prstGeom prst="rect">
            <a:avLst/>
          </a:prstGeom>
          <a:noFill/>
        </p:spPr>
      </p:pic>
      <p:pic>
        <p:nvPicPr>
          <p:cNvPr id="43012" name="Picture 4" descr="http://4.bp.blogspot.com/_Cv1BCePmKyg/S8p-F09gg8I/AAAAAAAABew/_lthDi1X6Kk/s1600/DesarrolloSustentable_B.jpg"/>
          <p:cNvPicPr>
            <a:picLocks noChangeAspect="1" noChangeArrowheads="1"/>
          </p:cNvPicPr>
          <p:nvPr/>
        </p:nvPicPr>
        <p:blipFill>
          <a:blip r:embed="rId3" cstate="print"/>
          <a:srcRect/>
          <a:stretch>
            <a:fillRect/>
          </a:stretch>
        </p:blipFill>
        <p:spPr bwMode="auto">
          <a:xfrm>
            <a:off x="4788024" y="2287047"/>
            <a:ext cx="4104456" cy="4238299"/>
          </a:xfrm>
          <a:prstGeom prst="rect">
            <a:avLst/>
          </a:prstGeom>
          <a:noFill/>
        </p:spPr>
      </p:pic>
    </p:spTree>
    <p:extLst>
      <p:ext uri="{BB962C8B-B14F-4D97-AF65-F5344CB8AC3E}">
        <p14:creationId xmlns:p14="http://schemas.microsoft.com/office/powerpoint/2010/main" val="32396951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60271" y="1124744"/>
            <a:ext cx="7200800" cy="5016758"/>
          </a:xfrm>
          <a:prstGeom prst="rect">
            <a:avLst/>
          </a:prstGeom>
        </p:spPr>
        <p:txBody>
          <a:bodyPr wrap="square">
            <a:spAutoFit/>
          </a:bodyPr>
          <a:lstStyle/>
          <a:p>
            <a:r>
              <a:rPr lang="es-ES" sz="3200" dirty="0">
                <a:solidFill>
                  <a:prstClr val="black"/>
                </a:solidFill>
                <a:latin typeface="Verdana" pitchFamily="34" charset="0"/>
                <a:ea typeface="Verdana" pitchFamily="34" charset="0"/>
                <a:cs typeface="Verdana" pitchFamily="34" charset="0"/>
              </a:rPr>
              <a:t>Proceso permanente de carácter interdisciplinario, destinado a la </a:t>
            </a:r>
            <a:r>
              <a:rPr lang="es-ES" sz="3200" dirty="0">
                <a:solidFill>
                  <a:srgbClr val="00B050"/>
                </a:solidFill>
                <a:latin typeface="Verdana" pitchFamily="34" charset="0"/>
                <a:ea typeface="Verdana" pitchFamily="34" charset="0"/>
                <a:cs typeface="Verdana" pitchFamily="34" charset="0"/>
              </a:rPr>
              <a:t>formación de una ciudadanía que reconozca valores</a:t>
            </a:r>
            <a:r>
              <a:rPr lang="es-ES" sz="3200" dirty="0">
                <a:solidFill>
                  <a:prstClr val="black"/>
                </a:solidFill>
                <a:latin typeface="Verdana" pitchFamily="34" charset="0"/>
                <a:ea typeface="Verdana" pitchFamily="34" charset="0"/>
                <a:cs typeface="Verdana" pitchFamily="34" charset="0"/>
              </a:rPr>
              <a:t>, aclare conceptos y desarrolle las habilidades y las actitudes necesarias para una </a:t>
            </a:r>
            <a:r>
              <a:rPr lang="es-ES" sz="3200" dirty="0">
                <a:solidFill>
                  <a:srgbClr val="00B050"/>
                </a:solidFill>
                <a:latin typeface="Verdana" pitchFamily="34" charset="0"/>
                <a:ea typeface="Verdana" pitchFamily="34" charset="0"/>
                <a:cs typeface="Verdana" pitchFamily="34" charset="0"/>
              </a:rPr>
              <a:t>convivencia armónica entre seres humanos, su cultura y su medio biofísico circundante.</a:t>
            </a:r>
            <a:endParaRPr lang="es-MX" sz="3200" dirty="0">
              <a:solidFill>
                <a:prstClr val="black"/>
              </a:solidFill>
              <a:latin typeface="Verdana" pitchFamily="34" charset="0"/>
              <a:ea typeface="Verdana" pitchFamily="34" charset="0"/>
              <a:cs typeface="Verdana" pitchFamily="34" charset="0"/>
            </a:endParaRPr>
          </a:p>
        </p:txBody>
      </p:sp>
      <p:sp>
        <p:nvSpPr>
          <p:cNvPr id="3" name="2 Rectángulo"/>
          <p:cNvSpPr/>
          <p:nvPr/>
        </p:nvSpPr>
        <p:spPr>
          <a:xfrm>
            <a:off x="1160271" y="332657"/>
            <a:ext cx="5004896" cy="646331"/>
          </a:xfrm>
          <a:prstGeom prst="rect">
            <a:avLst/>
          </a:prstGeom>
        </p:spPr>
        <p:txBody>
          <a:bodyPr wrap="none">
            <a:spAutoFit/>
          </a:bodyPr>
          <a:lstStyle/>
          <a:p>
            <a:r>
              <a:rPr lang="es-ES" sz="3600" dirty="0">
                <a:solidFill>
                  <a:srgbClr val="00B050"/>
                </a:solidFill>
                <a:latin typeface="Verdana" pitchFamily="34" charset="0"/>
                <a:ea typeface="Verdana" pitchFamily="34" charset="0"/>
                <a:cs typeface="Verdana" pitchFamily="34" charset="0"/>
              </a:rPr>
              <a:t>Educación Ambiental</a:t>
            </a:r>
            <a:endParaRPr lang="es-MX" sz="36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768079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15616" y="620690"/>
            <a:ext cx="7056784" cy="6186309"/>
          </a:xfrm>
          <a:prstGeom prst="rect">
            <a:avLst/>
          </a:prstGeom>
        </p:spPr>
        <p:txBody>
          <a:bodyPr wrap="square">
            <a:spAutoFit/>
          </a:bodyPr>
          <a:lstStyle/>
          <a:p>
            <a:pPr marL="457200" indent="-457200">
              <a:buFont typeface="Arial" pitchFamily="34" charset="0"/>
              <a:buChar char="•"/>
            </a:pPr>
            <a:r>
              <a:rPr lang="es-MX" sz="3600" dirty="0">
                <a:solidFill>
                  <a:srgbClr val="00B050"/>
                </a:solidFill>
              </a:rPr>
              <a:t>Impacto Ambiental</a:t>
            </a:r>
            <a:r>
              <a:rPr lang="es-MX" sz="3600" dirty="0">
                <a:solidFill>
                  <a:prstClr val="black"/>
                </a:solidFill>
              </a:rPr>
              <a:t>: la </a:t>
            </a:r>
            <a:r>
              <a:rPr lang="es-MX" sz="3600" dirty="0">
                <a:solidFill>
                  <a:srgbClr val="00B050"/>
                </a:solidFill>
              </a:rPr>
              <a:t>alteración</a:t>
            </a:r>
            <a:r>
              <a:rPr lang="es-MX" sz="3600" dirty="0">
                <a:solidFill>
                  <a:prstClr val="black"/>
                </a:solidFill>
              </a:rPr>
              <a:t> </a:t>
            </a:r>
            <a:r>
              <a:rPr lang="es-MX" sz="3600" dirty="0">
                <a:solidFill>
                  <a:srgbClr val="00B050"/>
                </a:solidFill>
              </a:rPr>
              <a:t>del medio ambiente</a:t>
            </a:r>
            <a:r>
              <a:rPr lang="es-MX" sz="3600" dirty="0">
                <a:solidFill>
                  <a:prstClr val="black"/>
                </a:solidFill>
              </a:rPr>
              <a:t>, provocada directa o indirectamente por </a:t>
            </a:r>
            <a:r>
              <a:rPr lang="es-MX" sz="3600" dirty="0">
                <a:solidFill>
                  <a:srgbClr val="00B050"/>
                </a:solidFill>
              </a:rPr>
              <a:t>un</a:t>
            </a:r>
            <a:r>
              <a:rPr lang="es-MX" sz="3600" dirty="0">
                <a:solidFill>
                  <a:prstClr val="black"/>
                </a:solidFill>
              </a:rPr>
              <a:t> </a:t>
            </a:r>
            <a:r>
              <a:rPr lang="es-MX" sz="3600" dirty="0">
                <a:solidFill>
                  <a:srgbClr val="00B050"/>
                </a:solidFill>
              </a:rPr>
              <a:t>proyecto o actividad </a:t>
            </a:r>
            <a:r>
              <a:rPr lang="es-MX" sz="3600" dirty="0">
                <a:solidFill>
                  <a:prstClr val="black"/>
                </a:solidFill>
              </a:rPr>
              <a:t>en un área determinada.</a:t>
            </a:r>
          </a:p>
          <a:p>
            <a:pPr marL="457200" indent="-457200">
              <a:buFont typeface="Arial" pitchFamily="34" charset="0"/>
              <a:buChar char="•"/>
            </a:pPr>
            <a:endParaRPr lang="es-MX" sz="3600" dirty="0">
              <a:solidFill>
                <a:prstClr val="black"/>
              </a:solidFill>
            </a:endParaRPr>
          </a:p>
          <a:p>
            <a:pPr marL="457200" indent="-457200">
              <a:buFont typeface="Arial" pitchFamily="34" charset="0"/>
              <a:buChar char="•"/>
            </a:pPr>
            <a:r>
              <a:rPr lang="es-MX" sz="3600" dirty="0">
                <a:solidFill>
                  <a:prstClr val="black"/>
                </a:solidFill>
              </a:rPr>
              <a:t>Línea de Base: </a:t>
            </a:r>
            <a:r>
              <a:rPr lang="es-MX" sz="3600" dirty="0">
                <a:solidFill>
                  <a:srgbClr val="00B050"/>
                </a:solidFill>
              </a:rPr>
              <a:t>la descripción detallada </a:t>
            </a:r>
            <a:r>
              <a:rPr lang="es-MX" sz="3600" dirty="0">
                <a:solidFill>
                  <a:prstClr val="black"/>
                </a:solidFill>
              </a:rPr>
              <a:t>del área de influencia de un proyecto o actividad, en forma </a:t>
            </a:r>
            <a:r>
              <a:rPr lang="es-MX" sz="3600" dirty="0">
                <a:solidFill>
                  <a:srgbClr val="00B050"/>
                </a:solidFill>
              </a:rPr>
              <a:t>previa a su ejecución</a:t>
            </a:r>
            <a:r>
              <a:rPr lang="es-MX" sz="3600" dirty="0">
                <a:solidFill>
                  <a:prstClr val="black"/>
                </a:solidFill>
              </a:rPr>
              <a:t>.</a:t>
            </a:r>
          </a:p>
        </p:txBody>
      </p:sp>
    </p:spTree>
    <p:extLst>
      <p:ext uri="{BB962C8B-B14F-4D97-AF65-F5344CB8AC3E}">
        <p14:creationId xmlns:p14="http://schemas.microsoft.com/office/powerpoint/2010/main" val="4096730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971600" y="2126109"/>
            <a:ext cx="7200800" cy="2554545"/>
          </a:xfrm>
          <a:prstGeom prst="rect">
            <a:avLst/>
          </a:prstGeom>
        </p:spPr>
        <p:txBody>
          <a:bodyPr wrap="square">
            <a:spAutoFit/>
          </a:bodyPr>
          <a:lstStyle/>
          <a:p>
            <a:pPr marL="457200" indent="-457200">
              <a:buFont typeface="Arial" pitchFamily="34" charset="0"/>
              <a:buChar char="•"/>
            </a:pPr>
            <a:r>
              <a:rPr lang="es-MX" sz="3200" dirty="0">
                <a:solidFill>
                  <a:prstClr val="black"/>
                </a:solidFill>
                <a:latin typeface="Verdana" pitchFamily="34" charset="0"/>
                <a:ea typeface="Verdana" pitchFamily="34" charset="0"/>
                <a:cs typeface="Verdana" pitchFamily="34" charset="0"/>
              </a:rPr>
              <a:t>Normas de calidad primarias</a:t>
            </a:r>
          </a:p>
          <a:p>
            <a:endParaRPr lang="es-MX" sz="3200" dirty="0">
              <a:solidFill>
                <a:prstClr val="black"/>
              </a:solidFill>
              <a:latin typeface="Verdana" pitchFamily="34" charset="0"/>
              <a:ea typeface="Verdana" pitchFamily="34" charset="0"/>
              <a:cs typeface="Verdana" pitchFamily="34" charset="0"/>
            </a:endParaRPr>
          </a:p>
          <a:p>
            <a:pPr marL="457200" indent="-457200">
              <a:buFont typeface="Arial" pitchFamily="34" charset="0"/>
              <a:buChar char="•"/>
            </a:pPr>
            <a:r>
              <a:rPr lang="es-MX" sz="3200" dirty="0">
                <a:solidFill>
                  <a:prstClr val="black"/>
                </a:solidFill>
                <a:latin typeface="Verdana" pitchFamily="34" charset="0"/>
                <a:ea typeface="Verdana" pitchFamily="34" charset="0"/>
                <a:cs typeface="Verdana" pitchFamily="34" charset="0"/>
              </a:rPr>
              <a:t>Normas de calidad secundarias</a:t>
            </a:r>
          </a:p>
          <a:p>
            <a:endParaRPr lang="es-MX" sz="3200" dirty="0">
              <a:solidFill>
                <a:prstClr val="black"/>
              </a:solidFill>
              <a:latin typeface="Verdana" pitchFamily="34" charset="0"/>
              <a:ea typeface="Verdana" pitchFamily="34" charset="0"/>
              <a:cs typeface="Verdana" pitchFamily="34" charset="0"/>
            </a:endParaRPr>
          </a:p>
          <a:p>
            <a:pPr marL="457200" indent="-457200">
              <a:buFont typeface="Arial" pitchFamily="34" charset="0"/>
              <a:buChar char="•"/>
            </a:pPr>
            <a:r>
              <a:rPr lang="es-MX" sz="3200" dirty="0">
                <a:solidFill>
                  <a:prstClr val="black"/>
                </a:solidFill>
                <a:latin typeface="Verdana" pitchFamily="34" charset="0"/>
                <a:ea typeface="Verdana" pitchFamily="34" charset="0"/>
                <a:cs typeface="Verdana" pitchFamily="34" charset="0"/>
              </a:rPr>
              <a:t>Normas de emisión</a:t>
            </a:r>
          </a:p>
        </p:txBody>
      </p:sp>
      <p:sp>
        <p:nvSpPr>
          <p:cNvPr id="4" name="3 Rectángulo"/>
          <p:cNvSpPr/>
          <p:nvPr/>
        </p:nvSpPr>
        <p:spPr>
          <a:xfrm>
            <a:off x="1979712" y="585554"/>
            <a:ext cx="4943982" cy="646331"/>
          </a:xfrm>
          <a:prstGeom prst="rect">
            <a:avLst/>
          </a:prstGeom>
        </p:spPr>
        <p:txBody>
          <a:bodyPr wrap="none">
            <a:spAutoFit/>
          </a:bodyPr>
          <a:lstStyle/>
          <a:p>
            <a:r>
              <a:rPr lang="es-ES" sz="3600" dirty="0">
                <a:solidFill>
                  <a:srgbClr val="00B050"/>
                </a:solidFill>
                <a:latin typeface="Verdana" pitchFamily="34" charset="0"/>
                <a:ea typeface="Verdana" pitchFamily="34" charset="0"/>
                <a:cs typeface="Verdana" pitchFamily="34" charset="0"/>
              </a:rPr>
              <a:t>Normas ambientales</a:t>
            </a:r>
            <a:endParaRPr lang="es-MX" sz="36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721630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70248" y="1340768"/>
            <a:ext cx="7992888" cy="5016758"/>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Aquella que establece los </a:t>
            </a:r>
            <a:r>
              <a:rPr lang="es-MX" sz="3200" dirty="0">
                <a:solidFill>
                  <a:srgbClr val="00B050"/>
                </a:solidFill>
                <a:latin typeface="Verdana" pitchFamily="34" charset="0"/>
                <a:ea typeface="Verdana" pitchFamily="34" charset="0"/>
                <a:cs typeface="Verdana" pitchFamily="34" charset="0"/>
              </a:rPr>
              <a:t>valores de las concentraciones y períodos máximos o mínimos permisibles </a:t>
            </a:r>
            <a:r>
              <a:rPr lang="es-MX" sz="3200" dirty="0">
                <a:solidFill>
                  <a:prstClr val="black"/>
                </a:solidFill>
                <a:latin typeface="Verdana" pitchFamily="34" charset="0"/>
                <a:ea typeface="Verdana" pitchFamily="34" charset="0"/>
                <a:cs typeface="Verdana" pitchFamily="34" charset="0"/>
              </a:rPr>
              <a:t>de elementos, compuestos, sustancias, derivados, químicos o biológicos, energías, radiaciones, vibraciones, ruidos o combinación de ellos, cuya presencia o carencia en el ambiente pueda </a:t>
            </a:r>
            <a:r>
              <a:rPr lang="es-MX" sz="3200" dirty="0">
                <a:solidFill>
                  <a:srgbClr val="00B050"/>
                </a:solidFill>
                <a:latin typeface="Verdana" pitchFamily="34" charset="0"/>
                <a:ea typeface="Verdana" pitchFamily="34" charset="0"/>
                <a:cs typeface="Verdana" pitchFamily="34" charset="0"/>
              </a:rPr>
              <a:t>constituir un riesgo para la vida o la salud de la población</a:t>
            </a:r>
            <a:r>
              <a:rPr lang="es-MX" dirty="0">
                <a:solidFill>
                  <a:srgbClr val="00B050"/>
                </a:solidFill>
              </a:rPr>
              <a:t>.</a:t>
            </a:r>
          </a:p>
        </p:txBody>
      </p:sp>
      <p:sp>
        <p:nvSpPr>
          <p:cNvPr id="3" name="2 Rectángulo"/>
          <p:cNvSpPr/>
          <p:nvPr/>
        </p:nvSpPr>
        <p:spPr>
          <a:xfrm>
            <a:off x="94184" y="332658"/>
            <a:ext cx="9145016" cy="646331"/>
          </a:xfrm>
          <a:prstGeom prst="rect">
            <a:avLst/>
          </a:prstGeom>
        </p:spPr>
        <p:txBody>
          <a:bodyPr wrap="square">
            <a:spAutoFit/>
          </a:bodyPr>
          <a:lstStyle/>
          <a:p>
            <a:r>
              <a:rPr lang="es-MX" sz="3600" dirty="0">
                <a:solidFill>
                  <a:srgbClr val="00B050"/>
                </a:solidFill>
                <a:latin typeface="Verdana" pitchFamily="34" charset="0"/>
                <a:ea typeface="Verdana" pitchFamily="34" charset="0"/>
                <a:cs typeface="Verdana" pitchFamily="34" charset="0"/>
              </a:rPr>
              <a:t>Norma Primaria de Calidad Ambiental</a:t>
            </a:r>
          </a:p>
        </p:txBody>
      </p:sp>
    </p:spTree>
    <p:extLst>
      <p:ext uri="{BB962C8B-B14F-4D97-AF65-F5344CB8AC3E}">
        <p14:creationId xmlns:p14="http://schemas.microsoft.com/office/powerpoint/2010/main" val="2443489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699244" y="1412778"/>
            <a:ext cx="8064896" cy="4524315"/>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Aquella que establece los </a:t>
            </a:r>
            <a:r>
              <a:rPr lang="es-MX" sz="3200" dirty="0">
                <a:solidFill>
                  <a:srgbClr val="00B050"/>
                </a:solidFill>
                <a:latin typeface="Verdana" pitchFamily="34" charset="0"/>
                <a:ea typeface="Verdana" pitchFamily="34" charset="0"/>
                <a:cs typeface="Verdana" pitchFamily="34" charset="0"/>
              </a:rPr>
              <a:t>valores de concentraciones y períodos, máximos o mínimos permisibles de sustancias, elementos, energía o combinación de ellos</a:t>
            </a:r>
            <a:r>
              <a:rPr lang="es-MX" sz="3200" dirty="0">
                <a:solidFill>
                  <a:prstClr val="black"/>
                </a:solidFill>
                <a:latin typeface="Verdana" pitchFamily="34" charset="0"/>
                <a:ea typeface="Verdana" pitchFamily="34" charset="0"/>
                <a:cs typeface="Verdana" pitchFamily="34" charset="0"/>
              </a:rPr>
              <a:t>, cuya presencia o carencia en el ambiente pueda </a:t>
            </a:r>
            <a:r>
              <a:rPr lang="es-MX" sz="3200" dirty="0">
                <a:solidFill>
                  <a:srgbClr val="00B050"/>
                </a:solidFill>
                <a:latin typeface="Verdana" pitchFamily="34" charset="0"/>
                <a:ea typeface="Verdana" pitchFamily="34" charset="0"/>
                <a:cs typeface="Verdana" pitchFamily="34" charset="0"/>
              </a:rPr>
              <a:t>constituir un riesgo para la protección o la conservación del medio ambiente, o la preservación de la naturaleza.</a:t>
            </a:r>
          </a:p>
        </p:txBody>
      </p:sp>
      <p:sp>
        <p:nvSpPr>
          <p:cNvPr id="3" name="2 Rectángulo"/>
          <p:cNvSpPr/>
          <p:nvPr/>
        </p:nvSpPr>
        <p:spPr>
          <a:xfrm>
            <a:off x="467546" y="179931"/>
            <a:ext cx="8528297" cy="584775"/>
          </a:xfrm>
          <a:prstGeom prst="rect">
            <a:avLst/>
          </a:prstGeom>
        </p:spPr>
        <p:txBody>
          <a:bodyPr wrap="none">
            <a:spAutoFit/>
          </a:bodyPr>
          <a:lstStyle/>
          <a:p>
            <a:r>
              <a:rPr lang="es-MX" sz="3200" dirty="0">
                <a:solidFill>
                  <a:srgbClr val="00B050"/>
                </a:solidFill>
                <a:latin typeface="Verdana" pitchFamily="34" charset="0"/>
                <a:ea typeface="Verdana" pitchFamily="34" charset="0"/>
                <a:cs typeface="Verdana" pitchFamily="34" charset="0"/>
              </a:rPr>
              <a:t>Norma Secundaria de Calidad Ambiental</a:t>
            </a:r>
          </a:p>
        </p:txBody>
      </p:sp>
    </p:spTree>
    <p:extLst>
      <p:ext uri="{BB962C8B-B14F-4D97-AF65-F5344CB8AC3E}">
        <p14:creationId xmlns:p14="http://schemas.microsoft.com/office/powerpoint/2010/main" val="24624957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20725" y="2060848"/>
            <a:ext cx="9001000" cy="1077218"/>
          </a:xfrm>
          <a:prstGeom prst="rect">
            <a:avLst/>
          </a:prstGeom>
          <a:noFill/>
        </p:spPr>
        <p:txBody>
          <a:bodyPr wrap="square" rtlCol="0">
            <a:spAutoFit/>
          </a:bodyPr>
          <a:lstStyle/>
          <a:p>
            <a:r>
              <a:rPr lang="es-MX" sz="3200" b="1" dirty="0">
                <a:solidFill>
                  <a:srgbClr val="2F5897"/>
                </a:solidFill>
                <a:latin typeface="Franklin Gothic Book" panose="020B0503020102020204" pitchFamily="34" charset="0"/>
              </a:rPr>
              <a:t>EL DERECHO A VIVIR EN UN MEDIO AMBIENTE          	LIBRE   DE CONTAMINACIÓN </a:t>
            </a:r>
          </a:p>
        </p:txBody>
      </p:sp>
    </p:spTree>
    <p:extLst>
      <p:ext uri="{BB962C8B-B14F-4D97-AF65-F5344CB8AC3E}">
        <p14:creationId xmlns:p14="http://schemas.microsoft.com/office/powerpoint/2010/main" val="2658278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763688" y="2132858"/>
            <a:ext cx="6696744" cy="2554545"/>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Las que establecen la </a:t>
            </a:r>
            <a:r>
              <a:rPr lang="es-MX" sz="3200" dirty="0">
                <a:solidFill>
                  <a:srgbClr val="00B050"/>
                </a:solidFill>
                <a:latin typeface="Verdana" pitchFamily="34" charset="0"/>
                <a:ea typeface="Verdana" pitchFamily="34" charset="0"/>
                <a:cs typeface="Verdana" pitchFamily="34" charset="0"/>
              </a:rPr>
              <a:t>cantidad máxima permitida para un contaminante medida en el efluente de la fuente emisora.</a:t>
            </a:r>
            <a:endParaRPr lang="es-MX" sz="3200" dirty="0">
              <a:solidFill>
                <a:prstClr val="black"/>
              </a:solidFill>
              <a:latin typeface="Verdana" pitchFamily="34" charset="0"/>
              <a:ea typeface="Verdana" pitchFamily="34" charset="0"/>
              <a:cs typeface="Verdana" pitchFamily="34" charset="0"/>
            </a:endParaRPr>
          </a:p>
          <a:p>
            <a:endParaRPr lang="es-MX" sz="3200" dirty="0">
              <a:solidFill>
                <a:prstClr val="black"/>
              </a:solidFill>
              <a:latin typeface="Verdana" pitchFamily="34" charset="0"/>
              <a:ea typeface="Verdana" pitchFamily="34" charset="0"/>
              <a:cs typeface="Verdana" pitchFamily="34" charset="0"/>
            </a:endParaRPr>
          </a:p>
        </p:txBody>
      </p:sp>
      <p:sp>
        <p:nvSpPr>
          <p:cNvPr id="3" name="2 Rectángulo"/>
          <p:cNvSpPr/>
          <p:nvPr/>
        </p:nvSpPr>
        <p:spPr>
          <a:xfrm>
            <a:off x="2267744" y="880802"/>
            <a:ext cx="4666662" cy="646331"/>
          </a:xfrm>
          <a:prstGeom prst="rect">
            <a:avLst/>
          </a:prstGeom>
        </p:spPr>
        <p:txBody>
          <a:bodyPr wrap="none">
            <a:spAutoFit/>
          </a:bodyPr>
          <a:lstStyle/>
          <a:p>
            <a:r>
              <a:rPr lang="es-MX" sz="3600" dirty="0">
                <a:solidFill>
                  <a:srgbClr val="00B050"/>
                </a:solidFill>
                <a:latin typeface="Verdana" pitchFamily="34" charset="0"/>
                <a:ea typeface="Verdana" pitchFamily="34" charset="0"/>
                <a:cs typeface="Verdana" pitchFamily="34" charset="0"/>
              </a:rPr>
              <a:t>Normas de Emisión</a:t>
            </a:r>
          </a:p>
        </p:txBody>
      </p:sp>
    </p:spTree>
    <p:extLst>
      <p:ext uri="{BB962C8B-B14F-4D97-AF65-F5344CB8AC3E}">
        <p14:creationId xmlns:p14="http://schemas.microsoft.com/office/powerpoint/2010/main" val="1471539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49288" y="764704"/>
            <a:ext cx="7992888" cy="5693866"/>
          </a:xfrm>
          <a:prstGeom prst="rect">
            <a:avLst/>
          </a:prstGeom>
        </p:spPr>
        <p:txBody>
          <a:bodyPr wrap="square">
            <a:spAutoFit/>
          </a:bodyPr>
          <a:lstStyle/>
          <a:p>
            <a:r>
              <a:rPr lang="es-MX" sz="2800" dirty="0">
                <a:solidFill>
                  <a:srgbClr val="00B050"/>
                </a:solidFill>
                <a:latin typeface="Verdana" pitchFamily="34" charset="0"/>
                <a:ea typeface="Verdana" pitchFamily="34" charset="0"/>
                <a:cs typeface="Verdana" pitchFamily="34" charset="0"/>
              </a:rPr>
              <a:t>Preservación de la Naturaleza</a:t>
            </a:r>
            <a:r>
              <a:rPr lang="es-MX" sz="2800" dirty="0">
                <a:solidFill>
                  <a:prstClr val="black"/>
                </a:solidFill>
                <a:latin typeface="Verdana" pitchFamily="34" charset="0"/>
                <a:ea typeface="Verdana" pitchFamily="34" charset="0"/>
                <a:cs typeface="Verdana" pitchFamily="34" charset="0"/>
              </a:rPr>
              <a:t>: el conjunto de políticas, planes, programas, normas y acciones, destinadas a </a:t>
            </a:r>
            <a:r>
              <a:rPr lang="es-MX" sz="2800" dirty="0">
                <a:solidFill>
                  <a:srgbClr val="00B050"/>
                </a:solidFill>
                <a:latin typeface="Verdana" pitchFamily="34" charset="0"/>
                <a:ea typeface="Verdana" pitchFamily="34" charset="0"/>
                <a:cs typeface="Verdana" pitchFamily="34" charset="0"/>
              </a:rPr>
              <a:t>asegurar la mantención de las condiciones que hacen posible la evolución y el desarrollo de las especies y de los ecosistemas del país.</a:t>
            </a:r>
          </a:p>
          <a:p>
            <a:endParaRPr lang="es-MX" sz="2800" dirty="0">
              <a:solidFill>
                <a:srgbClr val="00B050"/>
              </a:solidFill>
              <a:latin typeface="Verdana" pitchFamily="34" charset="0"/>
              <a:ea typeface="Verdana" pitchFamily="34" charset="0"/>
              <a:cs typeface="Verdana" pitchFamily="34" charset="0"/>
            </a:endParaRPr>
          </a:p>
          <a:p>
            <a:r>
              <a:rPr lang="es-MX" sz="2800" dirty="0">
                <a:solidFill>
                  <a:srgbClr val="00B050"/>
                </a:solidFill>
                <a:latin typeface="Verdana" pitchFamily="34" charset="0"/>
                <a:ea typeface="Verdana" pitchFamily="34" charset="0"/>
                <a:cs typeface="Verdana" pitchFamily="34" charset="0"/>
              </a:rPr>
              <a:t>Protección del Medio Ambiente</a:t>
            </a:r>
            <a:r>
              <a:rPr lang="es-MX" sz="2800" dirty="0">
                <a:solidFill>
                  <a:prstClr val="black"/>
                </a:solidFill>
                <a:latin typeface="Verdana" pitchFamily="34" charset="0"/>
                <a:ea typeface="Verdana" pitchFamily="34" charset="0"/>
                <a:cs typeface="Verdana" pitchFamily="34" charset="0"/>
              </a:rPr>
              <a:t>: el conjunto de políticas, planes, programas, normas y acciones </a:t>
            </a:r>
            <a:r>
              <a:rPr lang="es-MX" sz="2800" dirty="0">
                <a:solidFill>
                  <a:srgbClr val="00B050"/>
                </a:solidFill>
                <a:latin typeface="Verdana" pitchFamily="34" charset="0"/>
                <a:ea typeface="Verdana" pitchFamily="34" charset="0"/>
                <a:cs typeface="Verdana" pitchFamily="34" charset="0"/>
              </a:rPr>
              <a:t>destinados a mejorar el medio ambiente y a prevenir y controlar su deterioro.</a:t>
            </a:r>
          </a:p>
          <a:p>
            <a:endParaRPr lang="es-MX" sz="28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61992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827584" y="404666"/>
            <a:ext cx="7776864" cy="5970865"/>
          </a:xfrm>
          <a:prstGeom prst="rect">
            <a:avLst/>
          </a:prstGeom>
          <a:ln>
            <a:solidFill>
              <a:schemeClr val="accent1"/>
            </a:solidFill>
          </a:ln>
        </p:spPr>
        <p:txBody>
          <a:bodyPr wrap="square">
            <a:spAutoFit/>
          </a:bodyPr>
          <a:lstStyle/>
          <a:p>
            <a:r>
              <a:rPr lang="es-MX" sz="2800" dirty="0">
                <a:solidFill>
                  <a:srgbClr val="00B050"/>
                </a:solidFill>
                <a:latin typeface="Verdana" pitchFamily="34" charset="0"/>
                <a:ea typeface="Verdana" pitchFamily="34" charset="0"/>
                <a:cs typeface="Verdana" pitchFamily="34" charset="0"/>
              </a:rPr>
              <a:t>Recursos Naturales</a:t>
            </a:r>
            <a:r>
              <a:rPr lang="es-MX" sz="2800" dirty="0">
                <a:solidFill>
                  <a:prstClr val="black"/>
                </a:solidFill>
                <a:latin typeface="Verdana" pitchFamily="34" charset="0"/>
                <a:ea typeface="Verdana" pitchFamily="34" charset="0"/>
                <a:cs typeface="Verdana" pitchFamily="34" charset="0"/>
              </a:rPr>
              <a:t>: los componentes del medio ambiente </a:t>
            </a:r>
            <a:r>
              <a:rPr lang="es-MX" sz="2800" dirty="0">
                <a:solidFill>
                  <a:srgbClr val="00B050"/>
                </a:solidFill>
                <a:latin typeface="Verdana" pitchFamily="34" charset="0"/>
                <a:ea typeface="Verdana" pitchFamily="34" charset="0"/>
                <a:cs typeface="Verdana" pitchFamily="34" charset="0"/>
              </a:rPr>
              <a:t>susceptibles de ser utilizados</a:t>
            </a:r>
            <a:r>
              <a:rPr lang="es-MX" sz="2800" dirty="0">
                <a:solidFill>
                  <a:prstClr val="black"/>
                </a:solidFill>
                <a:latin typeface="Verdana" pitchFamily="34" charset="0"/>
                <a:ea typeface="Verdana" pitchFamily="34" charset="0"/>
                <a:cs typeface="Verdana" pitchFamily="34" charset="0"/>
              </a:rPr>
              <a:t> por el ser humano para la satisfacción de sus necesidades o intereses espirituales, culturales, sociales y económicos.</a:t>
            </a:r>
          </a:p>
          <a:p>
            <a:endParaRPr lang="es-MX" sz="2800" dirty="0">
              <a:solidFill>
                <a:prstClr val="black"/>
              </a:solidFill>
              <a:latin typeface="Verdana" pitchFamily="34" charset="0"/>
              <a:ea typeface="Verdana" pitchFamily="34" charset="0"/>
              <a:cs typeface="Verdana" pitchFamily="34" charset="0"/>
            </a:endParaRPr>
          </a:p>
          <a:p>
            <a:r>
              <a:rPr lang="es-MX" sz="2800" dirty="0">
                <a:solidFill>
                  <a:srgbClr val="00B050"/>
                </a:solidFill>
                <a:latin typeface="Verdana" pitchFamily="34" charset="0"/>
                <a:ea typeface="Verdana" pitchFamily="34" charset="0"/>
                <a:cs typeface="Verdana" pitchFamily="34" charset="0"/>
              </a:rPr>
              <a:t>Reparación</a:t>
            </a:r>
            <a:r>
              <a:rPr lang="es-MX" sz="2800" dirty="0">
                <a:solidFill>
                  <a:prstClr val="black"/>
                </a:solidFill>
                <a:latin typeface="Verdana" pitchFamily="34" charset="0"/>
                <a:ea typeface="Verdana" pitchFamily="34" charset="0"/>
                <a:cs typeface="Verdana" pitchFamily="34" charset="0"/>
              </a:rPr>
              <a:t>: la </a:t>
            </a:r>
            <a:r>
              <a:rPr lang="es-MX" sz="2800" dirty="0">
                <a:solidFill>
                  <a:srgbClr val="00B050"/>
                </a:solidFill>
                <a:latin typeface="Verdana" pitchFamily="34" charset="0"/>
                <a:ea typeface="Verdana" pitchFamily="34" charset="0"/>
                <a:cs typeface="Verdana" pitchFamily="34" charset="0"/>
              </a:rPr>
              <a:t>acción de reponer el medio </a:t>
            </a:r>
            <a:r>
              <a:rPr lang="es-MX" sz="2800" dirty="0">
                <a:solidFill>
                  <a:prstClr val="black"/>
                </a:solidFill>
                <a:latin typeface="Verdana" pitchFamily="34" charset="0"/>
                <a:ea typeface="Verdana" pitchFamily="34" charset="0"/>
                <a:cs typeface="Verdana" pitchFamily="34" charset="0"/>
              </a:rPr>
              <a:t>ambiente o uno o más de sus componentes a una </a:t>
            </a:r>
            <a:r>
              <a:rPr lang="es-MX" sz="2800" dirty="0">
                <a:solidFill>
                  <a:srgbClr val="00B050"/>
                </a:solidFill>
                <a:latin typeface="Verdana" pitchFamily="34" charset="0"/>
                <a:ea typeface="Verdana" pitchFamily="34" charset="0"/>
                <a:cs typeface="Verdana" pitchFamily="34" charset="0"/>
              </a:rPr>
              <a:t>calidad similar a la que tenían con anterioridad al daño causado</a:t>
            </a:r>
            <a:r>
              <a:rPr lang="es-MX" sz="2800" dirty="0">
                <a:solidFill>
                  <a:prstClr val="black"/>
                </a:solidFill>
                <a:latin typeface="Verdana" pitchFamily="34" charset="0"/>
                <a:ea typeface="Verdana" pitchFamily="34" charset="0"/>
                <a:cs typeface="Verdana" pitchFamily="34" charset="0"/>
              </a:rPr>
              <a:t> o, en caso de no ser ello posible, restablecer sus propiedades básicas.</a:t>
            </a:r>
          </a:p>
          <a:p>
            <a:endParaRPr lang="es-MX" dirty="0">
              <a:solidFill>
                <a:prstClr val="black"/>
              </a:solidFill>
            </a:endParaRPr>
          </a:p>
        </p:txBody>
      </p:sp>
    </p:spTree>
    <p:extLst>
      <p:ext uri="{BB962C8B-B14F-4D97-AF65-F5344CB8AC3E}">
        <p14:creationId xmlns:p14="http://schemas.microsoft.com/office/powerpoint/2010/main" val="9189244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42686" y="1052738"/>
            <a:ext cx="6696744" cy="4401205"/>
          </a:xfrm>
          <a:prstGeom prst="rect">
            <a:avLst/>
          </a:prstGeom>
          <a:ln>
            <a:solidFill>
              <a:schemeClr val="accent1"/>
            </a:solidFill>
          </a:ln>
        </p:spPr>
        <p:txBody>
          <a:bodyPr wrap="square">
            <a:spAutoFit/>
          </a:bodyPr>
          <a:lstStyle/>
          <a:p>
            <a:r>
              <a:rPr lang="es-MX" sz="2800" dirty="0">
                <a:solidFill>
                  <a:prstClr val="black"/>
                </a:solidFill>
                <a:latin typeface="Verdana" pitchFamily="34" charset="0"/>
                <a:ea typeface="Verdana" pitchFamily="34" charset="0"/>
                <a:cs typeface="Verdana" pitchFamily="34" charset="0"/>
              </a:rPr>
              <a:t>Zona Latente: aquella en que la medición de la  </a:t>
            </a:r>
            <a:r>
              <a:rPr lang="es-MX" sz="2800" dirty="0">
                <a:solidFill>
                  <a:srgbClr val="00B050"/>
                </a:solidFill>
                <a:latin typeface="Verdana" pitchFamily="34" charset="0"/>
                <a:ea typeface="Verdana" pitchFamily="34" charset="0"/>
                <a:cs typeface="Verdana" pitchFamily="34" charset="0"/>
              </a:rPr>
              <a:t>concentración de contaminantes en el aire, agua o suelo se sitúa entre el 80% y el 100% del valor de la respectiva norma de calidad ambiental</a:t>
            </a:r>
          </a:p>
          <a:p>
            <a:endParaRPr lang="es-MX" sz="2800" dirty="0">
              <a:solidFill>
                <a:prstClr val="black"/>
              </a:solidFill>
              <a:latin typeface="Verdana" pitchFamily="34" charset="0"/>
              <a:ea typeface="Verdana" pitchFamily="34" charset="0"/>
              <a:cs typeface="Verdana" pitchFamily="34" charset="0"/>
            </a:endParaRPr>
          </a:p>
          <a:p>
            <a:r>
              <a:rPr lang="es-MX" sz="2800" dirty="0">
                <a:solidFill>
                  <a:prstClr val="black"/>
                </a:solidFill>
                <a:latin typeface="Verdana" pitchFamily="34" charset="0"/>
                <a:ea typeface="Verdana" pitchFamily="34" charset="0"/>
                <a:cs typeface="Verdana" pitchFamily="34" charset="0"/>
              </a:rPr>
              <a:t>Zona Saturada: aquella en que </a:t>
            </a:r>
            <a:r>
              <a:rPr lang="es-MX" sz="2800" dirty="0">
                <a:solidFill>
                  <a:srgbClr val="00B050"/>
                </a:solidFill>
                <a:latin typeface="Verdana" pitchFamily="34" charset="0"/>
                <a:ea typeface="Verdana" pitchFamily="34" charset="0"/>
                <a:cs typeface="Verdana" pitchFamily="34" charset="0"/>
              </a:rPr>
              <a:t>una o más normas de calidad ambiental se encuentran sobrepasadas.</a:t>
            </a:r>
          </a:p>
        </p:txBody>
      </p:sp>
    </p:spTree>
    <p:extLst>
      <p:ext uri="{BB962C8B-B14F-4D97-AF65-F5344CB8AC3E}">
        <p14:creationId xmlns:p14="http://schemas.microsoft.com/office/powerpoint/2010/main" val="9688358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187624" y="1454568"/>
            <a:ext cx="6552728" cy="4524315"/>
          </a:xfrm>
          <a:prstGeom prst="rect">
            <a:avLst/>
          </a:prstGeom>
        </p:spPr>
        <p:txBody>
          <a:bodyPr wrap="square">
            <a:spAutoFit/>
          </a:bodyPr>
          <a:lstStyle/>
          <a:p>
            <a:r>
              <a:rPr lang="es-MX" sz="3200" dirty="0">
                <a:solidFill>
                  <a:prstClr val="black"/>
                </a:solidFill>
                <a:latin typeface="Verdana" pitchFamily="34" charset="0"/>
                <a:ea typeface="Verdana" pitchFamily="34" charset="0"/>
                <a:cs typeface="Verdana" pitchFamily="34" charset="0"/>
              </a:rPr>
              <a:t>Sin perjuicio de las sanciones que señale la ley, todo el que </a:t>
            </a:r>
            <a:r>
              <a:rPr lang="es-MX" sz="3200" dirty="0">
                <a:solidFill>
                  <a:srgbClr val="00B050"/>
                </a:solidFill>
                <a:latin typeface="Verdana" pitchFamily="34" charset="0"/>
                <a:ea typeface="Verdana" pitchFamily="34" charset="0"/>
                <a:cs typeface="Verdana" pitchFamily="34" charset="0"/>
              </a:rPr>
              <a:t>culposa o dolosamente </a:t>
            </a:r>
            <a:r>
              <a:rPr lang="es-MX" sz="2800" dirty="0">
                <a:solidFill>
                  <a:prstClr val="black"/>
                </a:solidFill>
                <a:latin typeface="Verdana" pitchFamily="34" charset="0"/>
                <a:ea typeface="Verdana" pitchFamily="34" charset="0"/>
                <a:cs typeface="Verdana" pitchFamily="34" charset="0"/>
              </a:rPr>
              <a:t>cause</a:t>
            </a:r>
            <a:r>
              <a:rPr lang="es-MX" sz="3200" dirty="0">
                <a:solidFill>
                  <a:prstClr val="black"/>
                </a:solidFill>
                <a:latin typeface="Verdana" pitchFamily="34" charset="0"/>
                <a:ea typeface="Verdana" pitchFamily="34" charset="0"/>
                <a:cs typeface="Verdana" pitchFamily="34" charset="0"/>
              </a:rPr>
              <a:t> daño al medio ambiente, estará </a:t>
            </a:r>
            <a:r>
              <a:rPr lang="es-MX" sz="3200" dirty="0">
                <a:solidFill>
                  <a:srgbClr val="00B050"/>
                </a:solidFill>
                <a:latin typeface="Verdana" pitchFamily="34" charset="0"/>
                <a:ea typeface="Verdana" pitchFamily="34" charset="0"/>
                <a:cs typeface="Verdana" pitchFamily="34" charset="0"/>
              </a:rPr>
              <a:t>obligado a repararlo materialmente, a su costo, si ello fuere posible, e indemnizarlo en conformidad a la ley.</a:t>
            </a:r>
          </a:p>
        </p:txBody>
      </p:sp>
      <p:sp>
        <p:nvSpPr>
          <p:cNvPr id="4" name="3 Rectángulo"/>
          <p:cNvSpPr/>
          <p:nvPr/>
        </p:nvSpPr>
        <p:spPr>
          <a:xfrm>
            <a:off x="1187624" y="692698"/>
            <a:ext cx="1754006" cy="646331"/>
          </a:xfrm>
          <a:prstGeom prst="rect">
            <a:avLst/>
          </a:prstGeom>
        </p:spPr>
        <p:txBody>
          <a:bodyPr wrap="none">
            <a:spAutoFit/>
          </a:bodyPr>
          <a:lstStyle/>
          <a:p>
            <a:r>
              <a:rPr lang="es-MX" sz="3600" dirty="0">
                <a:solidFill>
                  <a:srgbClr val="00B050"/>
                </a:solidFill>
                <a:latin typeface="Verdana" pitchFamily="34" charset="0"/>
                <a:ea typeface="Verdana" pitchFamily="34" charset="0"/>
                <a:cs typeface="Verdana" pitchFamily="34" charset="0"/>
              </a:rPr>
              <a:t>Art. 3º</a:t>
            </a:r>
          </a:p>
        </p:txBody>
      </p:sp>
    </p:spTree>
    <p:extLst>
      <p:ext uri="{BB962C8B-B14F-4D97-AF65-F5344CB8AC3E}">
        <p14:creationId xmlns:p14="http://schemas.microsoft.com/office/powerpoint/2010/main" val="29946742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2009644"/>
            <a:ext cx="6912768" cy="2677656"/>
          </a:xfrm>
          <a:prstGeom prst="rect">
            <a:avLst/>
          </a:prstGeom>
        </p:spPr>
        <p:txBody>
          <a:bodyPr wrap="square">
            <a:spAutoFit/>
          </a:bodyPr>
          <a:lstStyle/>
          <a:p>
            <a:r>
              <a:rPr lang="es-MX" sz="2800" dirty="0">
                <a:solidFill>
                  <a:prstClr val="black"/>
                </a:solidFill>
                <a:latin typeface="Verdana" pitchFamily="34" charset="0"/>
                <a:ea typeface="Verdana" pitchFamily="34" charset="0"/>
                <a:cs typeface="Verdana" pitchFamily="34" charset="0"/>
              </a:rPr>
              <a:t>Es deber del Estado </a:t>
            </a:r>
            <a:r>
              <a:rPr lang="es-MX" sz="2800" dirty="0">
                <a:solidFill>
                  <a:srgbClr val="00B050"/>
                </a:solidFill>
                <a:latin typeface="Verdana" pitchFamily="34" charset="0"/>
                <a:ea typeface="Verdana" pitchFamily="34" charset="0"/>
                <a:cs typeface="Verdana" pitchFamily="34" charset="0"/>
              </a:rPr>
              <a:t>facilitar la participación ciudadana</a:t>
            </a:r>
            <a:r>
              <a:rPr lang="es-MX" sz="2800" dirty="0">
                <a:solidFill>
                  <a:prstClr val="black"/>
                </a:solidFill>
                <a:latin typeface="Verdana" pitchFamily="34" charset="0"/>
                <a:ea typeface="Verdana" pitchFamily="34" charset="0"/>
                <a:cs typeface="Verdana" pitchFamily="34" charset="0"/>
              </a:rPr>
              <a:t>, permitir el acceso a la información ambiental y promover campañas educativas destinadas a la protección del medio ambiente.</a:t>
            </a:r>
          </a:p>
        </p:txBody>
      </p:sp>
      <p:sp>
        <p:nvSpPr>
          <p:cNvPr id="3" name="2 Rectángulo"/>
          <p:cNvSpPr/>
          <p:nvPr/>
        </p:nvSpPr>
        <p:spPr>
          <a:xfrm>
            <a:off x="1475658" y="980730"/>
            <a:ext cx="1915909" cy="646331"/>
          </a:xfrm>
          <a:prstGeom prst="rect">
            <a:avLst/>
          </a:prstGeom>
        </p:spPr>
        <p:txBody>
          <a:bodyPr wrap="none">
            <a:spAutoFit/>
          </a:bodyPr>
          <a:lstStyle/>
          <a:p>
            <a:r>
              <a:rPr lang="es-MX" sz="3600" dirty="0">
                <a:solidFill>
                  <a:srgbClr val="00B050"/>
                </a:solidFill>
                <a:latin typeface="Verdana" pitchFamily="34" charset="0"/>
                <a:ea typeface="Verdana" pitchFamily="34" charset="0"/>
                <a:cs typeface="Verdana" pitchFamily="34" charset="0"/>
              </a:rPr>
              <a:t>Art. 4º </a:t>
            </a:r>
          </a:p>
        </p:txBody>
      </p:sp>
    </p:spTree>
    <p:extLst>
      <p:ext uri="{BB962C8B-B14F-4D97-AF65-F5344CB8AC3E}">
        <p14:creationId xmlns:p14="http://schemas.microsoft.com/office/powerpoint/2010/main" val="3944314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a:spLocks noChangeArrowheads="1"/>
          </p:cNvSpPr>
          <p:nvPr/>
        </p:nvSpPr>
        <p:spPr bwMode="auto">
          <a:xfrm>
            <a:off x="323529" y="1601651"/>
            <a:ext cx="8136905"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eaLnBrk="0" hangingPunct="0"/>
            <a:r>
              <a:rPr lang="es-MX" sz="2400" b="1" dirty="0">
                <a:solidFill>
                  <a:prstClr val="black"/>
                </a:solidFill>
                <a:latin typeface="Franklin Gothic Book" panose="020B0503020102020204" pitchFamily="34" charset="0"/>
              </a:rPr>
              <a:t>La defensa del derecho a un medio ambiente sano es una responsabilidad impostergable de la ciudadanía</a:t>
            </a:r>
          </a:p>
          <a:p>
            <a:pPr eaLnBrk="0" hangingPunct="0"/>
            <a:endParaRPr lang="es-MX" sz="2400" dirty="0">
              <a:solidFill>
                <a:prstClr val="black"/>
              </a:solidFill>
              <a:latin typeface="Franklin Gothic Book" panose="020B0503020102020204" pitchFamily="34" charset="0"/>
            </a:endParaRPr>
          </a:p>
          <a:p>
            <a:pPr eaLnBrk="0" hangingPunct="0"/>
            <a:r>
              <a:rPr lang="es-MX" sz="2400" dirty="0">
                <a:solidFill>
                  <a:prstClr val="black"/>
                </a:solidFill>
                <a:latin typeface="Franklin Gothic Book" panose="020B0503020102020204" pitchFamily="34" charset="0"/>
              </a:rPr>
              <a:t>La participación ciudadana puede ser entendida, desde un criterio amplio, como el involucramiento de los ciudadanos en los asuntos públicos. Desde la óptica ambiental, el Principio 10 de la Declaración de Río de Janeiro dispone que:</a:t>
            </a:r>
          </a:p>
          <a:p>
            <a:pPr eaLnBrk="0" hangingPunct="0"/>
            <a:endParaRPr lang="es-MX" dirty="0">
              <a:solidFill>
                <a:prstClr val="black"/>
              </a:solidFill>
              <a:latin typeface="Georgia" pitchFamily="18" charset="0"/>
            </a:endParaRPr>
          </a:p>
          <a:p>
            <a:pPr eaLnBrk="0" hangingPunct="0"/>
            <a:endParaRPr lang="es-MX" dirty="0">
              <a:solidFill>
                <a:prstClr val="black"/>
              </a:solidFill>
              <a:latin typeface="Georgia" pitchFamily="18" charset="0"/>
            </a:endParaRPr>
          </a:p>
          <a:p>
            <a:pPr eaLnBrk="0" hangingPunct="0"/>
            <a:r>
              <a:rPr lang="es-MX" i="1" dirty="0">
                <a:solidFill>
                  <a:prstClr val="black"/>
                </a:solidFill>
                <a:latin typeface="Georgia" pitchFamily="18" charset="0"/>
              </a:rPr>
              <a:t>"</a:t>
            </a:r>
            <a:endParaRPr lang="es-MX" dirty="0">
              <a:solidFill>
                <a:prstClr val="black"/>
              </a:solidFill>
              <a:latin typeface="Georgia" pitchFamily="18" charset="0"/>
            </a:endParaRPr>
          </a:p>
        </p:txBody>
      </p:sp>
    </p:spTree>
    <p:extLst>
      <p:ext uri="{BB962C8B-B14F-4D97-AF65-F5344CB8AC3E}">
        <p14:creationId xmlns:p14="http://schemas.microsoft.com/office/powerpoint/2010/main" val="7583189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87624" y="620690"/>
            <a:ext cx="7200800" cy="5632311"/>
          </a:xfrm>
          <a:prstGeom prst="rect">
            <a:avLst/>
          </a:prstGeom>
        </p:spPr>
        <p:txBody>
          <a:bodyPr wrap="square">
            <a:spAutoFit/>
          </a:bodyPr>
          <a:lstStyle/>
          <a:p>
            <a:pPr eaLnBrk="0" hangingPunct="0"/>
            <a:r>
              <a:rPr lang="es-MX" sz="2400" i="1" dirty="0">
                <a:solidFill>
                  <a:prstClr val="black"/>
                </a:solidFill>
                <a:latin typeface="Franklin Gothic Book" panose="020B0503020102020204" pitchFamily="34" charset="0"/>
              </a:rPr>
              <a:t>“El mejor modo de tratar las cuestiones ambientales es con la participación de todos los ciudadanos interesados en el nivel que corresponda. En el plano nacional, toda persona deberá tener acceso adecuado a la información sobre el medio ambiente de que dispongan las autoridades públicas, incluida la información sobre los materiales y las actividades que encierran peligro en sus comunidades, </a:t>
            </a:r>
            <a:r>
              <a:rPr lang="es-MX" sz="2400" b="1" i="1" dirty="0">
                <a:solidFill>
                  <a:prstClr val="black"/>
                </a:solidFill>
                <a:latin typeface="Franklin Gothic Book" panose="020B0503020102020204" pitchFamily="34" charset="0"/>
              </a:rPr>
              <a:t>así como la oportunidad de participar en los procesos de adopción de decisiones</a:t>
            </a:r>
            <a:r>
              <a:rPr lang="es-MX" sz="2400" i="1" dirty="0">
                <a:solidFill>
                  <a:prstClr val="black"/>
                </a:solidFill>
                <a:latin typeface="Franklin Gothic Book" panose="020B0503020102020204" pitchFamily="34" charset="0"/>
              </a:rPr>
              <a:t>. Los Estados deberán facilitar y fomentar la sensibilización y la participación de la población poniendo la información a disposición de todos. Deberá proporcionarse acceso efectivo a los procedimientos judiciales y administrativos, entre éstos el resarcimiento de daños y los recursos pertinentes."</a:t>
            </a:r>
            <a:endParaRPr lang="es-MX" sz="2400" dirty="0">
              <a:solidFill>
                <a:prstClr val="black"/>
              </a:solidFill>
              <a:latin typeface="Franklin Gothic Book" panose="020B0503020102020204" pitchFamily="34" charset="0"/>
            </a:endParaRPr>
          </a:p>
        </p:txBody>
      </p:sp>
    </p:spTree>
    <p:extLst>
      <p:ext uri="{BB962C8B-B14F-4D97-AF65-F5344CB8AC3E}">
        <p14:creationId xmlns:p14="http://schemas.microsoft.com/office/powerpoint/2010/main" val="763574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CuadroTexto"/>
          <p:cNvSpPr txBox="1">
            <a:spLocks noChangeArrowheads="1"/>
          </p:cNvSpPr>
          <p:nvPr/>
        </p:nvSpPr>
        <p:spPr bwMode="auto">
          <a:xfrm>
            <a:off x="1285875" y="3357563"/>
            <a:ext cx="68580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Georgia" pitchFamily="18" charset="0"/>
              </a:defRPr>
            </a:lvl1pPr>
            <a:lvl2pPr marL="742950" indent="-285750">
              <a:defRPr>
                <a:solidFill>
                  <a:schemeClr val="tx1"/>
                </a:solidFill>
                <a:latin typeface="Georgia" pitchFamily="18" charset="0"/>
              </a:defRPr>
            </a:lvl2pPr>
            <a:lvl3pPr marL="1143000" indent="-228600">
              <a:defRPr>
                <a:solidFill>
                  <a:schemeClr val="tx1"/>
                </a:solidFill>
                <a:latin typeface="Georgia" pitchFamily="18" charset="0"/>
              </a:defRPr>
            </a:lvl3pPr>
            <a:lvl4pPr marL="1600200" indent="-228600">
              <a:defRPr>
                <a:solidFill>
                  <a:schemeClr val="tx1"/>
                </a:solidFill>
                <a:latin typeface="Georgia" pitchFamily="18" charset="0"/>
              </a:defRPr>
            </a:lvl4pPr>
            <a:lvl5pPr marL="2057400" indent="-228600">
              <a:defRPr>
                <a:solidFill>
                  <a:schemeClr val="tx1"/>
                </a:solidFill>
                <a:latin typeface="Georgia" pitchFamily="18" charset="0"/>
              </a:defRPr>
            </a:lvl5pPr>
            <a:lvl6pPr marL="2514600" indent="-228600" fontAlgn="base">
              <a:spcBef>
                <a:spcPct val="0"/>
              </a:spcBef>
              <a:spcAft>
                <a:spcPct val="0"/>
              </a:spcAft>
              <a:defRPr>
                <a:solidFill>
                  <a:schemeClr val="tx1"/>
                </a:solidFill>
                <a:latin typeface="Georgia" pitchFamily="18" charset="0"/>
              </a:defRPr>
            </a:lvl6pPr>
            <a:lvl7pPr marL="2971800" indent="-228600" fontAlgn="base">
              <a:spcBef>
                <a:spcPct val="0"/>
              </a:spcBef>
              <a:spcAft>
                <a:spcPct val="0"/>
              </a:spcAft>
              <a:defRPr>
                <a:solidFill>
                  <a:schemeClr val="tx1"/>
                </a:solidFill>
                <a:latin typeface="Georgia" pitchFamily="18" charset="0"/>
              </a:defRPr>
            </a:lvl7pPr>
            <a:lvl8pPr marL="3429000" indent="-228600" fontAlgn="base">
              <a:spcBef>
                <a:spcPct val="0"/>
              </a:spcBef>
              <a:spcAft>
                <a:spcPct val="0"/>
              </a:spcAft>
              <a:defRPr>
                <a:solidFill>
                  <a:schemeClr val="tx1"/>
                </a:solidFill>
                <a:latin typeface="Georgia" pitchFamily="18" charset="0"/>
              </a:defRPr>
            </a:lvl8pPr>
            <a:lvl9pPr marL="3886200" indent="-228600" fontAlgn="base">
              <a:spcBef>
                <a:spcPct val="0"/>
              </a:spcBef>
              <a:spcAft>
                <a:spcPct val="0"/>
              </a:spcAft>
              <a:defRPr>
                <a:solidFill>
                  <a:schemeClr val="tx1"/>
                </a:solidFill>
                <a:latin typeface="Georgia" pitchFamily="18" charset="0"/>
              </a:defRPr>
            </a:lvl9pPr>
          </a:lstStyle>
          <a:p>
            <a:r>
              <a:rPr lang="es-MX" sz="2400" dirty="0">
                <a:solidFill>
                  <a:prstClr val="black"/>
                </a:solidFill>
                <a:latin typeface="Franklin Gothic Book" panose="020B0503020102020204" pitchFamily="34" charset="0"/>
              </a:rPr>
              <a:t>Artículo 1.- El presente Reglamento establece las disposiciones por las cuales se regirá el Sistema de Evaluación de Impacto Ambiental y la Participación de la Comunidad, de conformidad con los preceptos de la Ley Nº 19.300 sobre Bases Generales del Medio Ambiente. </a:t>
            </a:r>
          </a:p>
        </p:txBody>
      </p:sp>
      <p:sp>
        <p:nvSpPr>
          <p:cNvPr id="39939" name="2 Rectángulo"/>
          <p:cNvSpPr>
            <a:spLocks noChangeArrowheads="1"/>
          </p:cNvSpPr>
          <p:nvPr/>
        </p:nvSpPr>
        <p:spPr bwMode="auto">
          <a:xfrm>
            <a:off x="1285877" y="1857375"/>
            <a:ext cx="592931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s-MX" sz="2400" b="1" dirty="0">
                <a:solidFill>
                  <a:prstClr val="black"/>
                </a:solidFill>
                <a:latin typeface="Franklin Gothic Book" panose="020B0503020102020204" pitchFamily="34" charset="0"/>
              </a:rPr>
              <a:t>                                 TITULO I </a:t>
            </a:r>
          </a:p>
          <a:p>
            <a:endParaRPr lang="es-MX" sz="2400" b="1" dirty="0">
              <a:solidFill>
                <a:prstClr val="black"/>
              </a:solidFill>
              <a:latin typeface="Franklin Gothic Book" panose="020B0503020102020204" pitchFamily="34" charset="0"/>
            </a:endParaRPr>
          </a:p>
          <a:p>
            <a:r>
              <a:rPr lang="es-MX" sz="2400" dirty="0">
                <a:solidFill>
                  <a:prstClr val="black"/>
                </a:solidFill>
                <a:latin typeface="Franklin Gothic Book" panose="020B0503020102020204" pitchFamily="34" charset="0"/>
              </a:rPr>
              <a:t>DISPOSICIONES GENERALES       </a:t>
            </a:r>
          </a:p>
          <a:p>
            <a:endParaRPr lang="es-MX" sz="2400" dirty="0">
              <a:solidFill>
                <a:prstClr val="black"/>
              </a:solidFill>
              <a:latin typeface="Franklin Gothic Book" panose="020B0503020102020204" pitchFamily="34" charset="0"/>
            </a:endParaRPr>
          </a:p>
        </p:txBody>
      </p:sp>
      <p:sp>
        <p:nvSpPr>
          <p:cNvPr id="39940" name="3 Rectángulo"/>
          <p:cNvSpPr>
            <a:spLocks noChangeArrowheads="1"/>
          </p:cNvSpPr>
          <p:nvPr/>
        </p:nvSpPr>
        <p:spPr bwMode="auto">
          <a:xfrm>
            <a:off x="1357315" y="714377"/>
            <a:ext cx="6357937" cy="830263"/>
          </a:xfrm>
          <a:prstGeom prst="rect">
            <a:avLst/>
          </a:prstGeom>
          <a:solidFill>
            <a:srgbClr val="92D050"/>
          </a:solidFill>
          <a:ln>
            <a:noFill/>
          </a:ln>
          <a:extLst/>
        </p:spPr>
        <p:txBody>
          <a:bodyPr>
            <a:spAutoFit/>
          </a:bodyPr>
          <a:lstStyle/>
          <a:p>
            <a:r>
              <a:rPr lang="es-MX" sz="2400" dirty="0">
                <a:solidFill>
                  <a:prstClr val="black"/>
                </a:solidFill>
                <a:latin typeface="Franklin Gothic Book" panose="020B0503020102020204" pitchFamily="34" charset="0"/>
              </a:rPr>
              <a:t>Reglamento del Sistema de Evaluación de Impacto Ambiental  DS 95 de 2001</a:t>
            </a:r>
          </a:p>
        </p:txBody>
      </p:sp>
    </p:spTree>
    <p:extLst>
      <p:ext uri="{BB962C8B-B14F-4D97-AF65-F5344CB8AC3E}">
        <p14:creationId xmlns:p14="http://schemas.microsoft.com/office/powerpoint/2010/main" val="24746023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39552" y="1268762"/>
            <a:ext cx="8208912" cy="4893647"/>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Art. 8º </a:t>
            </a:r>
          </a:p>
          <a:p>
            <a:r>
              <a:rPr lang="es-MX" sz="2400" dirty="0">
                <a:solidFill>
                  <a:prstClr val="black"/>
                </a:solidFill>
                <a:latin typeface="Verdana" pitchFamily="34" charset="0"/>
                <a:ea typeface="Verdana" pitchFamily="34" charset="0"/>
                <a:cs typeface="Verdana" pitchFamily="34" charset="0"/>
              </a:rPr>
              <a:t>Los proyectos o actividades señalados en el artículo 10 </a:t>
            </a:r>
            <a:r>
              <a:rPr lang="es-MX" sz="2400" u="sng" dirty="0">
                <a:solidFill>
                  <a:srgbClr val="00B050"/>
                </a:solidFill>
                <a:latin typeface="Verdana" pitchFamily="34" charset="0"/>
                <a:ea typeface="Verdana" pitchFamily="34" charset="0"/>
                <a:cs typeface="Verdana" pitchFamily="34" charset="0"/>
              </a:rPr>
              <a:t>sólo</a:t>
            </a:r>
            <a:r>
              <a:rPr lang="es-MX" sz="2400" dirty="0">
                <a:solidFill>
                  <a:prstClr val="black"/>
                </a:solidFill>
                <a:latin typeface="Verdana" pitchFamily="34" charset="0"/>
                <a:ea typeface="Verdana" pitchFamily="34" charset="0"/>
                <a:cs typeface="Verdana" pitchFamily="34" charset="0"/>
              </a:rPr>
              <a:t> podrán ejecutarse o modificarse previa evaluación de su impacto ambiental, de acuerdo a lo establecido en la presente ley.</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Todos los permisos o pronunciamientos de carácter ambiental, que de acuerdo con la legislación vigente deban o puedan emitir los organismos del Estado, respecto de proyectos o actividades sometidos al sistema de evaluación, </a:t>
            </a:r>
            <a:r>
              <a:rPr lang="es-MX" sz="2400" u="sng" dirty="0">
                <a:solidFill>
                  <a:srgbClr val="00B050"/>
                </a:solidFill>
                <a:latin typeface="Verdana" pitchFamily="34" charset="0"/>
                <a:ea typeface="Verdana" pitchFamily="34" charset="0"/>
                <a:cs typeface="Verdana" pitchFamily="34" charset="0"/>
              </a:rPr>
              <a:t>serán otorgados</a:t>
            </a:r>
            <a:r>
              <a:rPr lang="es-MX" sz="2400" u="sng" dirty="0">
                <a:solidFill>
                  <a:prstClr val="black"/>
                </a:solidFill>
                <a:latin typeface="Verdana" pitchFamily="34" charset="0"/>
                <a:ea typeface="Verdana" pitchFamily="34" charset="0"/>
                <a:cs typeface="Verdana" pitchFamily="34" charset="0"/>
              </a:rPr>
              <a:t> </a:t>
            </a:r>
            <a:r>
              <a:rPr lang="es-MX" sz="2400" dirty="0">
                <a:solidFill>
                  <a:prstClr val="black"/>
                </a:solidFill>
                <a:latin typeface="Verdana" pitchFamily="34" charset="0"/>
                <a:ea typeface="Verdana" pitchFamily="34" charset="0"/>
                <a:cs typeface="Verdana" pitchFamily="34" charset="0"/>
              </a:rPr>
              <a:t>a través de dicho sistema, de acuerdo a las normas de este párrafo y su reglamento.</a:t>
            </a:r>
          </a:p>
        </p:txBody>
      </p:sp>
      <p:sp>
        <p:nvSpPr>
          <p:cNvPr id="3" name="2 Rectángulo"/>
          <p:cNvSpPr/>
          <p:nvPr/>
        </p:nvSpPr>
        <p:spPr>
          <a:xfrm>
            <a:off x="539552" y="188954"/>
            <a:ext cx="8064896" cy="1077218"/>
          </a:xfrm>
          <a:prstGeom prst="rect">
            <a:avLst/>
          </a:prstGeom>
        </p:spPr>
        <p:txBody>
          <a:bodyPr wrap="square">
            <a:spAutoFit/>
          </a:bodyPr>
          <a:lstStyle/>
          <a:p>
            <a:r>
              <a:rPr lang="es-MX" sz="3200" dirty="0">
                <a:solidFill>
                  <a:srgbClr val="00B050"/>
                </a:solidFill>
              </a:rPr>
              <a:t>Párrafo 2° Del Sistema de Evaluación de Impacto Ambiental</a:t>
            </a:r>
          </a:p>
        </p:txBody>
      </p:sp>
    </p:spTree>
    <p:extLst>
      <p:ext uri="{BB962C8B-B14F-4D97-AF65-F5344CB8AC3E}">
        <p14:creationId xmlns:p14="http://schemas.microsoft.com/office/powerpoint/2010/main" val="1385931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260648"/>
            <a:ext cx="7776864" cy="5232202"/>
          </a:xfrm>
          <a:prstGeom prst="rect">
            <a:avLst/>
          </a:prstGeom>
          <a:noFill/>
        </p:spPr>
        <p:txBody>
          <a:bodyPr wrap="square" rtlCol="0">
            <a:spAutoFit/>
          </a:bodyPr>
          <a:lstStyle/>
          <a:p>
            <a:r>
              <a:rPr lang="es-MX" dirty="0">
                <a:solidFill>
                  <a:srgbClr val="2F5897"/>
                </a:solidFill>
              </a:rPr>
              <a:t>EL DERECHO CONSTITUCIONAL AL MEDIO AMBIENTE</a:t>
            </a:r>
          </a:p>
          <a:p>
            <a:endParaRPr lang="es-MX" dirty="0">
              <a:solidFill>
                <a:prstClr val="black"/>
              </a:solidFill>
            </a:endParaRPr>
          </a:p>
          <a:p>
            <a:r>
              <a:rPr lang="es-MX" sz="2000" dirty="0">
                <a:solidFill>
                  <a:prstClr val="black"/>
                </a:solidFill>
                <a:latin typeface="Franklin Gothic Book" panose="020B0503020102020204" pitchFamily="34" charset="0"/>
              </a:rPr>
              <a:t>Localizado en el capitulo III sobre los derechos y deberes constitucionales,</a:t>
            </a:r>
          </a:p>
          <a:p>
            <a:endParaRPr lang="es-MX" sz="2000" dirty="0">
              <a:solidFill>
                <a:prstClr val="black"/>
              </a:solidFill>
              <a:latin typeface="Franklin Gothic Book" panose="020B0503020102020204" pitchFamily="34" charset="0"/>
            </a:endParaRPr>
          </a:p>
          <a:p>
            <a:r>
              <a:rPr lang="es-MX" sz="2000" dirty="0">
                <a:solidFill>
                  <a:prstClr val="black"/>
                </a:solidFill>
                <a:latin typeface="Franklin Gothic Book" panose="020B0503020102020204" pitchFamily="34" charset="0"/>
              </a:rPr>
              <a:t>El articulo 19 N° 8  de la Constitución Política de la Republica (CPR) ha establecido el derecho a vivir en un medio ambiente libre de contaminación en los términos siguientes :</a:t>
            </a:r>
          </a:p>
          <a:p>
            <a:endParaRPr lang="es-MX" sz="2000" dirty="0">
              <a:solidFill>
                <a:prstClr val="black"/>
              </a:solidFill>
              <a:latin typeface="Franklin Gothic Book" panose="020B0503020102020204" pitchFamily="34" charset="0"/>
            </a:endParaRPr>
          </a:p>
          <a:p>
            <a:r>
              <a:rPr lang="es-MX" sz="2000" dirty="0">
                <a:solidFill>
                  <a:srgbClr val="00B050"/>
                </a:solidFill>
                <a:latin typeface="Franklin Gothic Book" panose="020B0503020102020204" pitchFamily="34" charset="0"/>
              </a:rPr>
              <a:t>:“</a:t>
            </a:r>
            <a:r>
              <a:rPr lang="es-MX" sz="2000" b="1" dirty="0">
                <a:solidFill>
                  <a:srgbClr val="00B050"/>
                </a:solidFill>
                <a:latin typeface="Franklin Gothic Book" panose="020B0503020102020204" pitchFamily="34" charset="0"/>
              </a:rPr>
              <a:t>8. El derecho a vivir en un medio ambiente libre de contaminación. </a:t>
            </a:r>
          </a:p>
          <a:p>
            <a:r>
              <a:rPr lang="es-MX" sz="2000" b="1" dirty="0">
                <a:solidFill>
                  <a:srgbClr val="00B050"/>
                </a:solidFill>
                <a:latin typeface="Franklin Gothic Book" panose="020B0503020102020204" pitchFamily="34" charset="0"/>
              </a:rPr>
              <a:t>Es deber del Estado velar por que este derecho no sea afectado y tutelar la preservación de la Naturaleza.” </a:t>
            </a:r>
          </a:p>
          <a:p>
            <a:endParaRPr lang="es-MX" sz="2000" dirty="0">
              <a:solidFill>
                <a:srgbClr val="00B050"/>
              </a:solidFill>
              <a:latin typeface="Franklin Gothic Book" panose="020B0503020102020204" pitchFamily="34" charset="0"/>
            </a:endParaRPr>
          </a:p>
          <a:p>
            <a:r>
              <a:rPr lang="es-MX" sz="2000" dirty="0">
                <a:solidFill>
                  <a:srgbClr val="00B050"/>
                </a:solidFill>
                <a:latin typeface="Franklin Gothic Book" panose="020B0503020102020204" pitchFamily="34" charset="0"/>
              </a:rPr>
              <a:t>“La ley podrá establecer restricciones específicas al ejercicio de </a:t>
            </a:r>
          </a:p>
          <a:p>
            <a:r>
              <a:rPr lang="es-MX" sz="2000" dirty="0">
                <a:solidFill>
                  <a:srgbClr val="00B050"/>
                </a:solidFill>
                <a:latin typeface="Franklin Gothic Book" panose="020B0503020102020204" pitchFamily="34" charset="0"/>
              </a:rPr>
              <a:t>determinados derechos o libertades para proteger el medio </a:t>
            </a:r>
          </a:p>
          <a:p>
            <a:r>
              <a:rPr lang="es-MX" sz="2000" dirty="0">
                <a:solidFill>
                  <a:srgbClr val="00B050"/>
                </a:solidFill>
                <a:latin typeface="Franklin Gothic Book" panose="020B0503020102020204" pitchFamily="34" charset="0"/>
              </a:rPr>
              <a:t>ambiente;”</a:t>
            </a:r>
          </a:p>
          <a:p>
            <a:endParaRPr lang="es-MX" dirty="0">
              <a:solidFill>
                <a:prstClr val="black"/>
              </a:solidFill>
            </a:endParaRPr>
          </a:p>
        </p:txBody>
      </p:sp>
    </p:spTree>
    <p:extLst>
      <p:ext uri="{BB962C8B-B14F-4D97-AF65-F5344CB8AC3E}">
        <p14:creationId xmlns:p14="http://schemas.microsoft.com/office/powerpoint/2010/main" val="36750921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404666"/>
            <a:ext cx="7776864" cy="5262979"/>
          </a:xfrm>
          <a:prstGeom prst="rect">
            <a:avLst/>
          </a:prstGeom>
        </p:spPr>
        <p:txBody>
          <a:bodyPr wrap="square">
            <a:spAutoFit/>
          </a:bodyPr>
          <a:lstStyle/>
          <a:p>
            <a:r>
              <a:rPr lang="es-MX" sz="2400" dirty="0">
                <a:solidFill>
                  <a:srgbClr val="0070C0"/>
                </a:solidFill>
                <a:latin typeface="Verdana" pitchFamily="34" charset="0"/>
                <a:ea typeface="Verdana" pitchFamily="34" charset="0"/>
                <a:cs typeface="Verdana" pitchFamily="34" charset="0"/>
              </a:rPr>
              <a:t>Sin perjuicio de los permisos o pronunciamientos sectoriales, siempre se requerirá el informe del Gobierno Regional, del Municipio respectivo y la autoridad marítima competente, cuando corresponda, sobre la compatibilidad territorial del proyecto presentado.</a:t>
            </a:r>
          </a:p>
          <a:p>
            <a:endParaRPr lang="es-MX" sz="2400" dirty="0">
              <a:solidFill>
                <a:srgbClr val="0070C0"/>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Corresponderá al Servicio de Evaluación Ambiental la administración del sistema de evaluación de impacto ambiental, así como la coordinación de los organismos del Estado involucrados en el mismo, para los efectos de obtener los permisos o pronunciamientos a que se refiere el inciso anterior.</a:t>
            </a:r>
          </a:p>
        </p:txBody>
      </p:sp>
    </p:spTree>
    <p:extLst>
      <p:ext uri="{BB962C8B-B14F-4D97-AF65-F5344CB8AC3E}">
        <p14:creationId xmlns:p14="http://schemas.microsoft.com/office/powerpoint/2010/main" val="1872592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25205" y="620690"/>
            <a:ext cx="7920880" cy="6001643"/>
          </a:xfrm>
          <a:prstGeom prst="rect">
            <a:avLst/>
          </a:prstGeom>
        </p:spPr>
        <p:txBody>
          <a:bodyPr wrap="square">
            <a:spAutoFit/>
          </a:bodyPr>
          <a:lstStyle/>
          <a:p>
            <a:pPr lvl="1"/>
            <a:r>
              <a:rPr lang="es-MX" sz="2400" dirty="0">
                <a:solidFill>
                  <a:srgbClr val="0070C0"/>
                </a:solidFill>
                <a:latin typeface="Verdana" pitchFamily="34" charset="0"/>
                <a:ea typeface="Verdana" pitchFamily="34" charset="0"/>
                <a:cs typeface="Verdana" pitchFamily="34" charset="0"/>
              </a:rPr>
              <a:t>Art. 9º El titular de todo proyecto o actividad comprendido en el artículo 10 </a:t>
            </a:r>
            <a:r>
              <a:rPr lang="es-MX" sz="2400" dirty="0">
                <a:solidFill>
                  <a:prstClr val="black"/>
                </a:solidFill>
                <a:latin typeface="Verdana" pitchFamily="34" charset="0"/>
                <a:ea typeface="Verdana" pitchFamily="34" charset="0"/>
                <a:cs typeface="Verdana" pitchFamily="34" charset="0"/>
              </a:rPr>
              <a:t>deberá presentar una </a:t>
            </a:r>
            <a:r>
              <a:rPr lang="es-MX" sz="2400" dirty="0">
                <a:solidFill>
                  <a:srgbClr val="0070C0"/>
                </a:solidFill>
                <a:latin typeface="Verdana" pitchFamily="34" charset="0"/>
                <a:ea typeface="Verdana" pitchFamily="34" charset="0"/>
                <a:cs typeface="Verdana" pitchFamily="34" charset="0"/>
              </a:rPr>
              <a:t>Declaración de Impacto Ambiental o elaborar un Estudio de Impacto Ambiental</a:t>
            </a:r>
            <a:r>
              <a:rPr lang="es-MX" sz="2400" dirty="0">
                <a:solidFill>
                  <a:prstClr val="black"/>
                </a:solidFill>
                <a:latin typeface="Verdana" pitchFamily="34" charset="0"/>
                <a:ea typeface="Verdana" pitchFamily="34" charset="0"/>
                <a:cs typeface="Verdana" pitchFamily="34" charset="0"/>
              </a:rPr>
              <a:t>, según corresponda. Aquéllos no comprendidos en dicho artículo </a:t>
            </a:r>
            <a:r>
              <a:rPr lang="es-MX" sz="2400" dirty="0">
                <a:solidFill>
                  <a:srgbClr val="0070C0"/>
                </a:solidFill>
                <a:latin typeface="Verdana" pitchFamily="34" charset="0"/>
                <a:ea typeface="Verdana" pitchFamily="34" charset="0"/>
                <a:cs typeface="Verdana" pitchFamily="34" charset="0"/>
              </a:rPr>
              <a:t>podrán acogerse voluntariamente</a:t>
            </a:r>
            <a:r>
              <a:rPr lang="es-MX" sz="2400" dirty="0">
                <a:solidFill>
                  <a:prstClr val="black"/>
                </a:solidFill>
                <a:latin typeface="Verdana" pitchFamily="34" charset="0"/>
                <a:ea typeface="Verdana" pitchFamily="34" charset="0"/>
                <a:cs typeface="Verdana" pitchFamily="34" charset="0"/>
              </a:rPr>
              <a:t> al sistema previsto en este párrafo.</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Las Declaraciones de Impacto Ambiental o los Estudios de Impacto Ambiental se presentarán, para </a:t>
            </a:r>
            <a:r>
              <a:rPr lang="es-MX" sz="2400" dirty="0">
                <a:solidFill>
                  <a:srgbClr val="0070C0"/>
                </a:solidFill>
                <a:latin typeface="Verdana" pitchFamily="34" charset="0"/>
                <a:ea typeface="Verdana" pitchFamily="34" charset="0"/>
                <a:cs typeface="Verdana" pitchFamily="34" charset="0"/>
              </a:rPr>
              <a:t>obtener las autorizaciones correspondientes, ante la Comisión establecida en el artículo 86 o Comisión de Evaluación </a:t>
            </a:r>
            <a:r>
              <a:rPr lang="es-MX" sz="2400" dirty="0">
                <a:solidFill>
                  <a:prstClr val="black"/>
                </a:solidFill>
                <a:latin typeface="Verdana" pitchFamily="34" charset="0"/>
                <a:ea typeface="Verdana" pitchFamily="34" charset="0"/>
                <a:cs typeface="Verdana" pitchFamily="34" charset="0"/>
              </a:rPr>
              <a:t>en que se realizarán las obras materiales que contemple el proyecto o actividad, con anterioridad a su ejecución. </a:t>
            </a:r>
          </a:p>
        </p:txBody>
      </p:sp>
    </p:spTree>
    <p:extLst>
      <p:ext uri="{BB962C8B-B14F-4D97-AF65-F5344CB8AC3E}">
        <p14:creationId xmlns:p14="http://schemas.microsoft.com/office/powerpoint/2010/main" val="514852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395536" y="548679"/>
            <a:ext cx="7632848" cy="1938992"/>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Art. 10. Los proyectos o actividades susceptibles de causar impacto ambiental, en cualesquiera de sus fases, que deberán someterse al sistema de evaluación de impacto ambiental, son los siguientes: </a:t>
            </a:r>
          </a:p>
        </p:txBody>
      </p:sp>
      <p:sp>
        <p:nvSpPr>
          <p:cNvPr id="4" name="3 Rectángulo"/>
          <p:cNvSpPr/>
          <p:nvPr/>
        </p:nvSpPr>
        <p:spPr>
          <a:xfrm>
            <a:off x="395536" y="2487671"/>
            <a:ext cx="8208912" cy="4093428"/>
          </a:xfrm>
          <a:prstGeom prst="rect">
            <a:avLst/>
          </a:prstGeom>
        </p:spPr>
        <p:txBody>
          <a:bodyPr wrap="square">
            <a:spAutoFit/>
          </a:bodyPr>
          <a:lstStyle/>
          <a:p>
            <a:r>
              <a:rPr lang="es-MX" sz="2000" dirty="0">
                <a:solidFill>
                  <a:prstClr val="black"/>
                </a:solidFill>
                <a:latin typeface="Verdana" pitchFamily="34" charset="0"/>
                <a:ea typeface="Verdana" pitchFamily="34" charset="0"/>
                <a:cs typeface="Verdana" pitchFamily="34" charset="0"/>
              </a:rPr>
              <a:t>a)</a:t>
            </a:r>
            <a:r>
              <a:rPr lang="es-MX" sz="2000" dirty="0">
                <a:solidFill>
                  <a:srgbClr val="00B050"/>
                </a:solidFill>
                <a:latin typeface="Verdana" pitchFamily="34" charset="0"/>
                <a:ea typeface="Verdana" pitchFamily="34" charset="0"/>
                <a:cs typeface="Verdana" pitchFamily="34" charset="0"/>
              </a:rPr>
              <a:t>Acueductos, embalses o tranques y sifones </a:t>
            </a:r>
            <a:r>
              <a:rPr lang="es-MX" sz="2000" dirty="0">
                <a:solidFill>
                  <a:prstClr val="black"/>
                </a:solidFill>
                <a:latin typeface="Verdana" pitchFamily="34" charset="0"/>
                <a:ea typeface="Verdana" pitchFamily="34" charset="0"/>
                <a:cs typeface="Verdana" pitchFamily="34" charset="0"/>
              </a:rPr>
              <a:t>que deban someterse a la autorización establecida en el artículo 294 del Código de Aguas, presas, drenaje, desecación, dragado, defensa o alteración, significativos, de cuerpos o cursos naturales de aguas;</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b) </a:t>
            </a:r>
            <a:r>
              <a:rPr lang="es-MX" sz="2000" dirty="0">
                <a:solidFill>
                  <a:srgbClr val="00B050"/>
                </a:solidFill>
                <a:latin typeface="Verdana" pitchFamily="34" charset="0"/>
                <a:ea typeface="Verdana" pitchFamily="34" charset="0"/>
                <a:cs typeface="Verdana" pitchFamily="34" charset="0"/>
              </a:rPr>
              <a:t>Líneas de transmisión eléctrica de alto voltaje y sus subestaciones</a:t>
            </a:r>
            <a:r>
              <a:rPr lang="es-MX" sz="2000" dirty="0">
                <a:solidFill>
                  <a:srgbClr val="92D050"/>
                </a:solidFill>
                <a:latin typeface="Verdana" pitchFamily="34" charset="0"/>
                <a:ea typeface="Verdana" pitchFamily="34" charset="0"/>
                <a:cs typeface="Verdana" pitchFamily="34" charset="0"/>
              </a:rPr>
              <a:t>;</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c) </a:t>
            </a:r>
            <a:r>
              <a:rPr lang="es-MX" sz="2000" dirty="0">
                <a:solidFill>
                  <a:srgbClr val="00B050"/>
                </a:solidFill>
                <a:latin typeface="Verdana" pitchFamily="34" charset="0"/>
                <a:ea typeface="Verdana" pitchFamily="34" charset="0"/>
                <a:cs typeface="Verdana" pitchFamily="34" charset="0"/>
              </a:rPr>
              <a:t>Centrales generadoras de energía mayores a 3 MW;</a:t>
            </a:r>
          </a:p>
          <a:p>
            <a:endParaRPr lang="es-MX" sz="2000" dirty="0">
              <a:solidFill>
                <a:srgbClr val="00B050"/>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d) </a:t>
            </a:r>
            <a:r>
              <a:rPr lang="es-MX" sz="2000" dirty="0">
                <a:solidFill>
                  <a:srgbClr val="00B050"/>
                </a:solidFill>
                <a:latin typeface="Verdana" pitchFamily="34" charset="0"/>
                <a:ea typeface="Verdana" pitchFamily="34" charset="0"/>
                <a:cs typeface="Verdana" pitchFamily="34" charset="0"/>
              </a:rPr>
              <a:t>Reactores y establecimientos nucleares </a:t>
            </a:r>
            <a:r>
              <a:rPr lang="es-MX" sz="2000" dirty="0">
                <a:solidFill>
                  <a:prstClr val="black"/>
                </a:solidFill>
                <a:latin typeface="Verdana" pitchFamily="34" charset="0"/>
                <a:ea typeface="Verdana" pitchFamily="34" charset="0"/>
                <a:cs typeface="Verdana" pitchFamily="34" charset="0"/>
              </a:rPr>
              <a:t>e instalaciones relacionadas</a:t>
            </a:r>
          </a:p>
        </p:txBody>
      </p:sp>
    </p:spTree>
    <p:extLst>
      <p:ext uri="{BB962C8B-B14F-4D97-AF65-F5344CB8AC3E}">
        <p14:creationId xmlns:p14="http://schemas.microsoft.com/office/powerpoint/2010/main" val="2199914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87624" y="764704"/>
            <a:ext cx="6480720" cy="5016758"/>
          </a:xfrm>
          <a:prstGeom prst="rect">
            <a:avLst/>
          </a:prstGeom>
        </p:spPr>
        <p:txBody>
          <a:bodyPr wrap="square">
            <a:spAutoFit/>
          </a:bodyPr>
          <a:lstStyle/>
          <a:p>
            <a:r>
              <a:rPr lang="es-MX" sz="2000" dirty="0">
                <a:solidFill>
                  <a:prstClr val="black"/>
                </a:solidFill>
                <a:latin typeface="Verdana" pitchFamily="34" charset="0"/>
                <a:ea typeface="Verdana" pitchFamily="34" charset="0"/>
                <a:cs typeface="Verdana" pitchFamily="34" charset="0"/>
              </a:rPr>
              <a:t>e) </a:t>
            </a:r>
            <a:r>
              <a:rPr lang="es-MX" sz="2000" dirty="0">
                <a:solidFill>
                  <a:srgbClr val="00B050"/>
                </a:solidFill>
                <a:latin typeface="Verdana" pitchFamily="34" charset="0"/>
                <a:ea typeface="Verdana" pitchFamily="34" charset="0"/>
                <a:cs typeface="Verdana" pitchFamily="34" charset="0"/>
              </a:rPr>
              <a:t>Aeropuertos, terminales de buses, camiones y ferrocarriles</a:t>
            </a:r>
            <a:r>
              <a:rPr lang="es-MX" sz="2000" dirty="0">
                <a:solidFill>
                  <a:prstClr val="black"/>
                </a:solidFill>
                <a:latin typeface="Verdana" pitchFamily="34" charset="0"/>
                <a:ea typeface="Verdana" pitchFamily="34" charset="0"/>
                <a:cs typeface="Verdana" pitchFamily="34" charset="0"/>
              </a:rPr>
              <a:t>, vías férreas, estaciones de servicio, autopistas y los caminos públicos que puedan afectar áreas protegidas.</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f) </a:t>
            </a:r>
            <a:r>
              <a:rPr lang="es-MX" sz="2000" dirty="0">
                <a:solidFill>
                  <a:srgbClr val="00B050"/>
                </a:solidFill>
                <a:latin typeface="Verdana" pitchFamily="34" charset="0"/>
                <a:ea typeface="Verdana" pitchFamily="34" charset="0"/>
                <a:cs typeface="Verdana" pitchFamily="34" charset="0"/>
              </a:rPr>
              <a:t>Puertos, vías de navegación, astilleros y terminales marítimos</a:t>
            </a:r>
            <a:r>
              <a:rPr lang="es-MX" sz="2000" dirty="0">
                <a:solidFill>
                  <a:prstClr val="black"/>
                </a:solidFill>
                <a:latin typeface="Verdana" pitchFamily="34" charset="0"/>
                <a:ea typeface="Verdana" pitchFamily="34" charset="0"/>
                <a:cs typeface="Verdana" pitchFamily="34" charset="0"/>
              </a:rPr>
              <a:t>. </a:t>
            </a:r>
          </a:p>
          <a:p>
            <a:endParaRPr lang="es-MX" sz="2000" dirty="0">
              <a:solidFill>
                <a:srgbClr val="00B050"/>
              </a:solidFill>
              <a:latin typeface="Verdana" pitchFamily="34" charset="0"/>
              <a:ea typeface="Verdana" pitchFamily="34" charset="0"/>
              <a:cs typeface="Verdana" pitchFamily="34" charset="0"/>
            </a:endParaRPr>
          </a:p>
          <a:p>
            <a:r>
              <a:rPr lang="es-MX" sz="2000" dirty="0">
                <a:solidFill>
                  <a:srgbClr val="00B050"/>
                </a:solidFill>
                <a:latin typeface="Verdana" pitchFamily="34" charset="0"/>
                <a:ea typeface="Verdana" pitchFamily="34" charset="0"/>
                <a:cs typeface="Verdana" pitchFamily="34" charset="0"/>
              </a:rPr>
              <a:t>g) Proyectos de desarrollo urbano o turístico</a:t>
            </a:r>
            <a:r>
              <a:rPr lang="es-MX" sz="2000" dirty="0">
                <a:solidFill>
                  <a:prstClr val="black"/>
                </a:solidFill>
                <a:latin typeface="Verdana" pitchFamily="34" charset="0"/>
                <a:ea typeface="Verdana" pitchFamily="34" charset="0"/>
                <a:cs typeface="Verdana" pitchFamily="34" charset="0"/>
              </a:rPr>
              <a:t>, en zonas no comprendidas en alguno de los planes evaluados según lo dispuesto en el Párrafo 1;</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h) </a:t>
            </a:r>
            <a:r>
              <a:rPr lang="es-MX" sz="2000" dirty="0">
                <a:solidFill>
                  <a:srgbClr val="00B050"/>
                </a:solidFill>
                <a:latin typeface="Verdana" pitchFamily="34" charset="0"/>
                <a:ea typeface="Verdana" pitchFamily="34" charset="0"/>
                <a:cs typeface="Verdana" pitchFamily="34" charset="0"/>
              </a:rPr>
              <a:t>Proyectos industriales o inmobiliarios </a:t>
            </a:r>
            <a:r>
              <a:rPr lang="es-MX" sz="2000" dirty="0">
                <a:solidFill>
                  <a:prstClr val="black"/>
                </a:solidFill>
                <a:latin typeface="Verdana" pitchFamily="34" charset="0"/>
                <a:ea typeface="Verdana" pitchFamily="34" charset="0"/>
                <a:cs typeface="Verdana" pitchFamily="34" charset="0"/>
              </a:rPr>
              <a:t>que se ejecuten en zonas declaradas latentes o saturadas;</a:t>
            </a:r>
          </a:p>
          <a:p>
            <a:endParaRPr lang="es-MX" sz="20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47825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476674"/>
            <a:ext cx="7488832" cy="6001643"/>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i</a:t>
            </a:r>
            <a:r>
              <a:rPr lang="es-MX" sz="2400" dirty="0">
                <a:solidFill>
                  <a:srgbClr val="00B050"/>
                </a:solidFill>
                <a:latin typeface="Verdana" pitchFamily="34" charset="0"/>
                <a:ea typeface="Verdana" pitchFamily="34" charset="0"/>
                <a:cs typeface="Verdana" pitchFamily="34" charset="0"/>
              </a:rPr>
              <a:t>)Proyectos de desarrollo minero</a:t>
            </a:r>
            <a:r>
              <a:rPr lang="es-MX" sz="2400" dirty="0">
                <a:solidFill>
                  <a:prstClr val="black"/>
                </a:solidFill>
                <a:latin typeface="Verdana" pitchFamily="34" charset="0"/>
                <a:ea typeface="Verdana" pitchFamily="34" charset="0"/>
                <a:cs typeface="Verdana" pitchFamily="34" charset="0"/>
              </a:rPr>
              <a:t>, incluidos los de carbón, petróleo y gas, comprendiendo las prospecciones, explotaciones, plantas procesadoras y disposición de residuos y estériles, así como la extracción industrial de áridos, turba o greda.</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j) </a:t>
            </a:r>
            <a:r>
              <a:rPr lang="es-MX" sz="2400" dirty="0">
                <a:solidFill>
                  <a:srgbClr val="00B050"/>
                </a:solidFill>
                <a:latin typeface="Verdana" pitchFamily="34" charset="0"/>
                <a:ea typeface="Verdana" pitchFamily="34" charset="0"/>
                <a:cs typeface="Verdana" pitchFamily="34" charset="0"/>
              </a:rPr>
              <a:t>Oleoductos, gasoductos, ductos mineros u otros análogos.</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k) </a:t>
            </a:r>
            <a:r>
              <a:rPr lang="es-MX" sz="2400" dirty="0">
                <a:solidFill>
                  <a:srgbClr val="00B050"/>
                </a:solidFill>
                <a:latin typeface="Verdana" pitchFamily="34" charset="0"/>
                <a:ea typeface="Verdana" pitchFamily="34" charset="0"/>
                <a:cs typeface="Verdana" pitchFamily="34" charset="0"/>
              </a:rPr>
              <a:t>Instalaciones fabriles, tales como metalúrgicas, químicas textiles</a:t>
            </a:r>
            <a:r>
              <a:rPr lang="es-MX" sz="2400" dirty="0">
                <a:solidFill>
                  <a:prstClr val="black"/>
                </a:solidFill>
                <a:latin typeface="Verdana" pitchFamily="34" charset="0"/>
                <a:ea typeface="Verdana" pitchFamily="34" charset="0"/>
                <a:cs typeface="Verdana" pitchFamily="34" charset="0"/>
              </a:rPr>
              <a:t>, productoras de materiales para la construcción, de equipos y productos metálicos y curtiembres, de dimensiones industriales.</a:t>
            </a:r>
          </a:p>
          <a:p>
            <a:endParaRPr lang="es-MX" sz="24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9309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35696" y="550781"/>
            <a:ext cx="5832648" cy="4708981"/>
          </a:xfrm>
          <a:prstGeom prst="rect">
            <a:avLst/>
          </a:prstGeom>
        </p:spPr>
        <p:txBody>
          <a:bodyPr wrap="square">
            <a:spAutoFit/>
          </a:bodyPr>
          <a:lstStyle/>
          <a:p>
            <a:r>
              <a:rPr lang="es-MX" dirty="0">
                <a:solidFill>
                  <a:prstClr val="black"/>
                </a:solidFill>
              </a:rPr>
              <a:t>l</a:t>
            </a:r>
            <a:r>
              <a:rPr lang="es-MX" sz="2000" dirty="0">
                <a:solidFill>
                  <a:prstClr val="black"/>
                </a:solidFill>
                <a:latin typeface="Verdana" pitchFamily="34" charset="0"/>
                <a:ea typeface="Verdana" pitchFamily="34" charset="0"/>
                <a:cs typeface="Verdana" pitchFamily="34" charset="0"/>
              </a:rPr>
              <a:t>) </a:t>
            </a:r>
            <a:r>
              <a:rPr lang="es-MX" sz="2000" dirty="0">
                <a:solidFill>
                  <a:srgbClr val="00B050"/>
                </a:solidFill>
                <a:latin typeface="Verdana" pitchFamily="34" charset="0"/>
                <a:ea typeface="Verdana" pitchFamily="34" charset="0"/>
                <a:cs typeface="Verdana" pitchFamily="34" charset="0"/>
              </a:rPr>
              <a:t>Agroindustrias, mataderos, planteles y establos de crianza</a:t>
            </a:r>
            <a:r>
              <a:rPr lang="es-MX" sz="2000" dirty="0">
                <a:solidFill>
                  <a:prstClr val="black"/>
                </a:solidFill>
                <a:latin typeface="Verdana" pitchFamily="34" charset="0"/>
                <a:ea typeface="Verdana" pitchFamily="34" charset="0"/>
                <a:cs typeface="Verdana" pitchFamily="34" charset="0"/>
              </a:rPr>
              <a:t>, lechería y engorda de animales, de dimensiones industriales.</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m) </a:t>
            </a:r>
            <a:r>
              <a:rPr lang="es-MX" sz="2000" dirty="0">
                <a:solidFill>
                  <a:srgbClr val="00B050"/>
                </a:solidFill>
                <a:latin typeface="Verdana" pitchFamily="34" charset="0"/>
                <a:ea typeface="Verdana" pitchFamily="34" charset="0"/>
                <a:cs typeface="Verdana" pitchFamily="34" charset="0"/>
              </a:rPr>
              <a:t>Proyectos de desarrollo o explotación forestales en suelos frágiles</a:t>
            </a:r>
            <a:r>
              <a:rPr lang="es-MX" sz="2000" dirty="0">
                <a:solidFill>
                  <a:prstClr val="black"/>
                </a:solidFill>
                <a:latin typeface="Verdana" pitchFamily="34" charset="0"/>
                <a:ea typeface="Verdana" pitchFamily="34" charset="0"/>
                <a:cs typeface="Verdana" pitchFamily="34" charset="0"/>
              </a:rPr>
              <a:t>, en terrenos cubiertos de bosque nativo, industrias de celulosa, pasta de papel y papel, plantas </a:t>
            </a:r>
            <a:r>
              <a:rPr lang="es-MX" sz="2000" dirty="0" err="1">
                <a:solidFill>
                  <a:prstClr val="black"/>
                </a:solidFill>
                <a:latin typeface="Verdana" pitchFamily="34" charset="0"/>
                <a:ea typeface="Verdana" pitchFamily="34" charset="0"/>
                <a:cs typeface="Verdana" pitchFamily="34" charset="0"/>
              </a:rPr>
              <a:t>astilladoras</a:t>
            </a:r>
            <a:r>
              <a:rPr lang="es-MX" sz="2000" dirty="0">
                <a:solidFill>
                  <a:prstClr val="black"/>
                </a:solidFill>
                <a:latin typeface="Verdana" pitchFamily="34" charset="0"/>
                <a:ea typeface="Verdana" pitchFamily="34" charset="0"/>
                <a:cs typeface="Verdana" pitchFamily="34" charset="0"/>
              </a:rPr>
              <a:t>, elaboradoras de madera y aserraderos, todos de dimensiones industriales.</a:t>
            </a:r>
          </a:p>
          <a:p>
            <a:endParaRPr lang="es-MX" sz="2000" dirty="0">
              <a:solidFill>
                <a:prstClr val="black"/>
              </a:solidFill>
              <a:latin typeface="Verdana" pitchFamily="34" charset="0"/>
              <a:ea typeface="Verdana" pitchFamily="34" charset="0"/>
              <a:cs typeface="Verdana" pitchFamily="34" charset="0"/>
            </a:endParaRPr>
          </a:p>
          <a:p>
            <a:r>
              <a:rPr lang="es-MX" sz="2000" dirty="0">
                <a:solidFill>
                  <a:prstClr val="black"/>
                </a:solidFill>
                <a:latin typeface="Verdana" pitchFamily="34" charset="0"/>
                <a:ea typeface="Verdana" pitchFamily="34" charset="0"/>
                <a:cs typeface="Verdana" pitchFamily="34" charset="0"/>
              </a:rPr>
              <a:t>n) </a:t>
            </a:r>
            <a:r>
              <a:rPr lang="es-MX" sz="2000" dirty="0">
                <a:solidFill>
                  <a:srgbClr val="00B050"/>
                </a:solidFill>
                <a:latin typeface="Verdana" pitchFamily="34" charset="0"/>
                <a:ea typeface="Verdana" pitchFamily="34" charset="0"/>
                <a:cs typeface="Verdana" pitchFamily="34" charset="0"/>
              </a:rPr>
              <a:t>Proyectos de explotación intensiva</a:t>
            </a:r>
            <a:r>
              <a:rPr lang="es-MX" sz="2000" dirty="0">
                <a:solidFill>
                  <a:prstClr val="black"/>
                </a:solidFill>
                <a:latin typeface="Verdana" pitchFamily="34" charset="0"/>
                <a:ea typeface="Verdana" pitchFamily="34" charset="0"/>
                <a:cs typeface="Verdana" pitchFamily="34" charset="0"/>
              </a:rPr>
              <a:t>, cultivo, y plantas procesadoras de recursos hidrobiológicos.</a:t>
            </a:r>
          </a:p>
        </p:txBody>
      </p:sp>
    </p:spTree>
    <p:extLst>
      <p:ext uri="{BB962C8B-B14F-4D97-AF65-F5344CB8AC3E}">
        <p14:creationId xmlns:p14="http://schemas.microsoft.com/office/powerpoint/2010/main" val="856384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692698"/>
            <a:ext cx="6552728" cy="5262979"/>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ñ) </a:t>
            </a:r>
            <a:r>
              <a:rPr lang="es-MX" sz="2400" dirty="0">
                <a:solidFill>
                  <a:srgbClr val="00B050"/>
                </a:solidFill>
                <a:latin typeface="Verdana" pitchFamily="34" charset="0"/>
                <a:ea typeface="Verdana" pitchFamily="34" charset="0"/>
                <a:cs typeface="Verdana" pitchFamily="34" charset="0"/>
              </a:rPr>
              <a:t>Producción, almacenamiento, transporte, disposición o reutilización </a:t>
            </a:r>
            <a:r>
              <a:rPr lang="es-MX" sz="2400" dirty="0">
                <a:solidFill>
                  <a:prstClr val="black"/>
                </a:solidFill>
                <a:latin typeface="Verdana" pitchFamily="34" charset="0"/>
                <a:ea typeface="Verdana" pitchFamily="34" charset="0"/>
                <a:cs typeface="Verdana" pitchFamily="34" charset="0"/>
              </a:rPr>
              <a:t>habituales de sustancias tóxicas, explosivas, radiactivas, inflamables, corrosivas o reactivas.</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o) </a:t>
            </a:r>
            <a:r>
              <a:rPr lang="es-MX" sz="2400" dirty="0">
                <a:solidFill>
                  <a:srgbClr val="00B050"/>
                </a:solidFill>
                <a:latin typeface="Verdana" pitchFamily="34" charset="0"/>
                <a:ea typeface="Verdana" pitchFamily="34" charset="0"/>
                <a:cs typeface="Verdana" pitchFamily="34" charset="0"/>
              </a:rPr>
              <a:t>Proyectos de saneamiento ambiental</a:t>
            </a:r>
            <a:r>
              <a:rPr lang="es-MX" sz="2400" dirty="0">
                <a:solidFill>
                  <a:prstClr val="black"/>
                </a:solidFill>
                <a:latin typeface="Verdana" pitchFamily="34" charset="0"/>
                <a:ea typeface="Verdana" pitchFamily="34" charset="0"/>
                <a:cs typeface="Verdana" pitchFamily="34" charset="0"/>
              </a:rPr>
              <a:t>, tales como sistemas de alcantarillado y agua potable, plantas de tratamiento de aguas o de residuos sólidos de origen domiciliario, rellenos sanitarios, emisarios submarinos, sistemas de tratamiento y disposición de residuos industriales líquidos o sólidos.</a:t>
            </a:r>
          </a:p>
        </p:txBody>
      </p:sp>
    </p:spTree>
    <p:extLst>
      <p:ext uri="{BB962C8B-B14F-4D97-AF65-F5344CB8AC3E}">
        <p14:creationId xmlns:p14="http://schemas.microsoft.com/office/powerpoint/2010/main" val="503947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30718" y="836714"/>
            <a:ext cx="6857706" cy="5262979"/>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p) </a:t>
            </a:r>
            <a:r>
              <a:rPr lang="es-MX" sz="2400" dirty="0">
                <a:solidFill>
                  <a:srgbClr val="00B050"/>
                </a:solidFill>
                <a:latin typeface="Verdana" pitchFamily="34" charset="0"/>
                <a:ea typeface="Verdana" pitchFamily="34" charset="0"/>
                <a:cs typeface="Verdana" pitchFamily="34" charset="0"/>
              </a:rPr>
              <a:t>Ejecución de obras, programas o actividades en parques nacionales</a:t>
            </a:r>
            <a:r>
              <a:rPr lang="es-MX" sz="2400" dirty="0">
                <a:solidFill>
                  <a:prstClr val="black"/>
                </a:solidFill>
                <a:latin typeface="Verdana" pitchFamily="34" charset="0"/>
                <a:ea typeface="Verdana" pitchFamily="34" charset="0"/>
                <a:cs typeface="Verdana" pitchFamily="34" charset="0"/>
              </a:rPr>
              <a:t>, reservas nacionales, monumentos naturales, reservas de zonas vírgenes, santuarios de la naturaleza, parques marinos, reservas marinas  o en cualesquiera otras áreas colocadas bajo protección oficial, en los  casos en que la legislación respectiva lo permita</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q) </a:t>
            </a:r>
            <a:r>
              <a:rPr lang="es-MX" sz="2400" dirty="0">
                <a:solidFill>
                  <a:srgbClr val="00B050"/>
                </a:solidFill>
                <a:latin typeface="Verdana" pitchFamily="34" charset="0"/>
                <a:ea typeface="Verdana" pitchFamily="34" charset="0"/>
                <a:cs typeface="Verdana" pitchFamily="34" charset="0"/>
              </a:rPr>
              <a:t>Aplicación masiva de productos químicos en áreas urbanas o zonas rurales </a:t>
            </a:r>
            <a:r>
              <a:rPr lang="es-MX" sz="2400" dirty="0">
                <a:solidFill>
                  <a:prstClr val="black"/>
                </a:solidFill>
                <a:latin typeface="Verdana" pitchFamily="34" charset="0"/>
                <a:ea typeface="Verdana" pitchFamily="34" charset="0"/>
                <a:cs typeface="Verdana" pitchFamily="34" charset="0"/>
              </a:rPr>
              <a:t>próximas a centros poblados o a cursos o masas de agua que puedan ser afectadas</a:t>
            </a:r>
            <a:r>
              <a:rPr lang="es-MX" sz="2400" dirty="0">
                <a:solidFill>
                  <a:prstClr val="black"/>
                </a:solidFill>
              </a:rPr>
              <a:t>.</a:t>
            </a:r>
          </a:p>
        </p:txBody>
      </p:sp>
    </p:spTree>
    <p:extLst>
      <p:ext uri="{BB962C8B-B14F-4D97-AF65-F5344CB8AC3E}">
        <p14:creationId xmlns:p14="http://schemas.microsoft.com/office/powerpoint/2010/main" val="7233272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99592" y="692696"/>
            <a:ext cx="7560840" cy="5170646"/>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r) </a:t>
            </a:r>
            <a:r>
              <a:rPr lang="es-MX" sz="2400" dirty="0">
                <a:solidFill>
                  <a:srgbClr val="00B050"/>
                </a:solidFill>
                <a:latin typeface="Verdana" pitchFamily="34" charset="0"/>
                <a:ea typeface="Verdana" pitchFamily="34" charset="0"/>
                <a:cs typeface="Verdana" pitchFamily="34" charset="0"/>
              </a:rPr>
              <a:t>Proyectos de desarrollo, cultivo o explotación, en las áreas mineras, agrícolas, forestales e hidrobiológicas </a:t>
            </a:r>
            <a:r>
              <a:rPr lang="es-MX" sz="2400" dirty="0">
                <a:solidFill>
                  <a:prstClr val="black"/>
                </a:solidFill>
                <a:latin typeface="Verdana" pitchFamily="34" charset="0"/>
                <a:ea typeface="Verdana" pitchFamily="34" charset="0"/>
                <a:cs typeface="Verdana" pitchFamily="34" charset="0"/>
              </a:rPr>
              <a:t>que utilicen organismos genéticamente modificados con fines de producción y en áreas no confinadas. El reglamento podrá definir una lista de especies de organismos genéticamente modificados que, como consecuencia de su comprobado bajo riesgo ambiental, estarán excluidos de esta exigencia. El mismo reglamento establecerá el procedimiento para declarar áreas como libres de organismos genéticamente modificados.</a:t>
            </a:r>
          </a:p>
          <a:p>
            <a:endParaRPr lang="es-MX" dirty="0">
              <a:solidFill>
                <a:prstClr val="black"/>
              </a:solidFill>
            </a:endParaRPr>
          </a:p>
        </p:txBody>
      </p:sp>
    </p:spTree>
    <p:extLst>
      <p:ext uri="{BB962C8B-B14F-4D97-AF65-F5344CB8AC3E}">
        <p14:creationId xmlns:p14="http://schemas.microsoft.com/office/powerpoint/2010/main" val="769796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390864" y="1268762"/>
            <a:ext cx="6905452" cy="3108543"/>
          </a:xfrm>
          <a:prstGeom prst="rect">
            <a:avLst/>
          </a:prstGeom>
        </p:spPr>
        <p:txBody>
          <a:bodyPr wrap="square">
            <a:spAutoFit/>
          </a:bodyPr>
          <a:lstStyle/>
          <a:p>
            <a:r>
              <a:rPr lang="es-MX" sz="2800" dirty="0">
                <a:solidFill>
                  <a:srgbClr val="00B050"/>
                </a:solidFill>
                <a:latin typeface="Verdana" pitchFamily="34" charset="0"/>
                <a:ea typeface="Verdana" pitchFamily="34" charset="0"/>
                <a:cs typeface="Verdana" pitchFamily="34" charset="0"/>
              </a:rPr>
              <a:t>Los proyectos o actividades enumerados en el artículo precedente</a:t>
            </a:r>
            <a:r>
              <a:rPr lang="es-MX" sz="2800" dirty="0">
                <a:solidFill>
                  <a:prstClr val="black"/>
                </a:solidFill>
                <a:latin typeface="Verdana" pitchFamily="34" charset="0"/>
                <a:ea typeface="Verdana" pitchFamily="34" charset="0"/>
                <a:cs typeface="Verdana" pitchFamily="34" charset="0"/>
              </a:rPr>
              <a:t> requerirán la elaboración de un Estudio de Impacto Ambiental si generan o presentan a lo menos uno de los siguientes efectos, características o circunstancias</a:t>
            </a:r>
            <a:r>
              <a:rPr lang="es-MX" dirty="0">
                <a:solidFill>
                  <a:prstClr val="black"/>
                </a:solidFill>
              </a:rPr>
              <a:t>:</a:t>
            </a:r>
          </a:p>
        </p:txBody>
      </p:sp>
      <p:sp>
        <p:nvSpPr>
          <p:cNvPr id="3" name="2 Rectángulo"/>
          <p:cNvSpPr/>
          <p:nvPr/>
        </p:nvSpPr>
        <p:spPr>
          <a:xfrm>
            <a:off x="1390866" y="404666"/>
            <a:ext cx="1617751" cy="584775"/>
          </a:xfrm>
          <a:prstGeom prst="rect">
            <a:avLst/>
          </a:prstGeom>
        </p:spPr>
        <p:txBody>
          <a:bodyPr wrap="none">
            <a:spAutoFit/>
          </a:bodyPr>
          <a:lstStyle/>
          <a:p>
            <a:r>
              <a:rPr lang="es-MX" sz="3200" dirty="0">
                <a:solidFill>
                  <a:srgbClr val="00B050"/>
                </a:solidFill>
                <a:latin typeface="Verdana" pitchFamily="34" charset="0"/>
                <a:ea typeface="Verdana" pitchFamily="34" charset="0"/>
                <a:cs typeface="Verdana" pitchFamily="34" charset="0"/>
              </a:rPr>
              <a:t>Art. 11</a:t>
            </a:r>
          </a:p>
        </p:txBody>
      </p:sp>
    </p:spTree>
    <p:extLst>
      <p:ext uri="{BB962C8B-B14F-4D97-AF65-F5344CB8AC3E}">
        <p14:creationId xmlns:p14="http://schemas.microsoft.com/office/powerpoint/2010/main" val="22894431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nvPr>
        </p:nvGraphicFramePr>
        <p:xfrm>
          <a:off x="1475656" y="548680"/>
          <a:ext cx="6834188" cy="5151120"/>
        </p:xfrm>
        <a:graphic>
          <a:graphicData uri="http://schemas.openxmlformats.org/drawingml/2006/table">
            <a:tbl>
              <a:tblPr/>
              <a:tblGrid>
                <a:gridCol w="6834188"/>
              </a:tblGrid>
              <a:tr h="1285876">
                <a:tc>
                  <a:txBody>
                    <a:bodyPr/>
                    <a:lstStyle/>
                    <a:p>
                      <a:pPr algn="l"/>
                      <a:r>
                        <a:rPr lang="es-MX" sz="3200" b="1" i="0" u="none" strike="noStrike" dirty="0">
                          <a:solidFill>
                            <a:srgbClr val="00B050"/>
                          </a:solidFill>
                          <a:latin typeface="Verdana"/>
                        </a:rPr>
                        <a:t>Ley 19.300: Bases Generales </a:t>
                      </a:r>
                      <a:r>
                        <a:rPr lang="es-MX" sz="3200" b="1" i="0" u="none" strike="noStrike" dirty="0" smtClean="0">
                          <a:solidFill>
                            <a:srgbClr val="00B050"/>
                          </a:solidFill>
                          <a:latin typeface="Verdana"/>
                        </a:rPr>
                        <a:t> del Medio Ambiente</a:t>
                      </a:r>
                    </a:p>
                    <a:p>
                      <a:pPr algn="l"/>
                      <a:endParaRPr lang="es-MX" sz="3200" b="1" i="0" u="none" strike="noStrike" dirty="0" smtClean="0">
                        <a:solidFill>
                          <a:srgbClr val="00B050"/>
                        </a:solidFill>
                        <a:latin typeface="Verdana"/>
                      </a:endParaRPr>
                    </a:p>
                    <a:p>
                      <a:pPr algn="l"/>
                      <a:endParaRPr lang="es-MX" sz="1800" b="1" i="0" u="none" strike="noStrike" dirty="0">
                        <a:solidFill>
                          <a:srgbClr val="005892"/>
                        </a:solidFill>
                        <a:latin typeface="Verdana"/>
                      </a:endParaRPr>
                    </a:p>
                  </a:txBody>
                  <a:tcPr marL="0" marR="0" marT="0" marB="0">
                    <a:lnL>
                      <a:noFill/>
                    </a:lnL>
                    <a:lnR>
                      <a:noFill/>
                    </a:lnR>
                    <a:lnT>
                      <a:noFill/>
                    </a:lnT>
                    <a:lnB>
                      <a:noFill/>
                    </a:lnB>
                    <a:solidFill>
                      <a:srgbClr val="FFFFFF"/>
                    </a:solidFill>
                  </a:tcPr>
                </a:tc>
              </a:tr>
              <a:tr h="2143124">
                <a:tc>
                  <a:txBody>
                    <a:bodyPr/>
                    <a:lstStyle/>
                    <a:p>
                      <a:pPr algn="l"/>
                      <a:r>
                        <a:rPr lang="es-MX" sz="2800" b="0" i="0" u="none" strike="noStrike" dirty="0">
                          <a:solidFill>
                            <a:srgbClr val="666666"/>
                          </a:solidFill>
                          <a:latin typeface="Verdana"/>
                        </a:rPr>
                        <a:t>Documento legal marco de protección al medio ambiente que abarca temáticas relacionados con instrumentos de gestión, como educación e investigación, normas de calidad y emisión, áreas silvestres protegidas, planes de prevención y descontaminación, entre otros. </a:t>
                      </a:r>
                    </a:p>
                  </a:txBody>
                  <a:tcPr marL="0" marR="0" marT="0" marB="0">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787191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620690"/>
            <a:ext cx="6984776" cy="4893647"/>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 Riesgo para la salud de la población, debido a la cantidad y calidad de efluentes, emisiones o residuos;</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b) Efectos adversos significativos sobre la cantidad y calidad de los recursos naturales renovables, incluidos el suelo, agua y aire;</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c) Reasentamiento de comunidades humanas, o alteración significativa de los sistemas de vida y costumbres de grupos humanos;</a:t>
            </a:r>
          </a:p>
          <a:p>
            <a:endParaRPr lang="es-MX" sz="24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42480621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87624" y="548682"/>
            <a:ext cx="6984776" cy="6001643"/>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d) Localización en o próxima a poblaciones, recursos y áreas protegidas, sitios prioritarios para la conservación, humedales protegidos y glaciares, susceptibles de ser afectados, así como el valor ambiental del territorio en que se pretende emplazar.</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 e) Alteración significativa, en términos de magnitud o duración, del valor paisajístico o turístico de una zona, y</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f) Alteración de monumentos, sitios con valor antropológico, arqueológico, histórico y, en general, los pertenecientes al patrimonio cultural.</a:t>
            </a:r>
          </a:p>
        </p:txBody>
      </p:sp>
    </p:spTree>
    <p:extLst>
      <p:ext uri="{BB962C8B-B14F-4D97-AF65-F5344CB8AC3E}">
        <p14:creationId xmlns:p14="http://schemas.microsoft.com/office/powerpoint/2010/main" val="226212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19672" y="1556792"/>
            <a:ext cx="6264696" cy="2308324"/>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Para los efectos de evaluar el riesgo indicado en la letra a)y los efectos adversos señalados en la letra b) se considerará lo establecido en las normas de calidad ambiental y de emisión vigentes.</a:t>
            </a:r>
          </a:p>
        </p:txBody>
      </p:sp>
    </p:spTree>
    <p:extLst>
      <p:ext uri="{BB962C8B-B14F-4D97-AF65-F5344CB8AC3E}">
        <p14:creationId xmlns:p14="http://schemas.microsoft.com/office/powerpoint/2010/main" val="493103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rot="2672395">
            <a:off x="3778853" y="1272090"/>
            <a:ext cx="1316761" cy="1306724"/>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solidFill>
                <a:prstClr val="white"/>
              </a:solidFill>
            </a:endParaRPr>
          </a:p>
        </p:txBody>
      </p:sp>
      <p:sp>
        <p:nvSpPr>
          <p:cNvPr id="4" name="3 CuadroTexto"/>
          <p:cNvSpPr txBox="1"/>
          <p:nvPr/>
        </p:nvSpPr>
        <p:spPr>
          <a:xfrm>
            <a:off x="4046281" y="1462333"/>
            <a:ext cx="877163" cy="369332"/>
          </a:xfrm>
          <a:prstGeom prst="rect">
            <a:avLst/>
          </a:prstGeom>
          <a:noFill/>
        </p:spPr>
        <p:txBody>
          <a:bodyPr wrap="none" rtlCol="0">
            <a:spAutoFit/>
          </a:bodyPr>
          <a:lstStyle/>
          <a:p>
            <a:r>
              <a:rPr lang="es-MX" b="1" dirty="0">
                <a:solidFill>
                  <a:prstClr val="black"/>
                </a:solidFill>
              </a:rPr>
              <a:t>Art. 10</a:t>
            </a:r>
          </a:p>
        </p:txBody>
      </p:sp>
      <p:cxnSp>
        <p:nvCxnSpPr>
          <p:cNvPr id="6" name="5 Conector recto de flecha"/>
          <p:cNvCxnSpPr/>
          <p:nvPr/>
        </p:nvCxnSpPr>
        <p:spPr>
          <a:xfrm flipH="1">
            <a:off x="4473691" y="2987768"/>
            <a:ext cx="3" cy="73732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4266175" y="2420888"/>
            <a:ext cx="402674" cy="369332"/>
          </a:xfrm>
          <a:prstGeom prst="rect">
            <a:avLst/>
          </a:prstGeom>
          <a:noFill/>
        </p:spPr>
        <p:txBody>
          <a:bodyPr wrap="none" rtlCol="0">
            <a:spAutoFit/>
          </a:bodyPr>
          <a:lstStyle/>
          <a:p>
            <a:r>
              <a:rPr lang="es-MX" b="1" dirty="0">
                <a:solidFill>
                  <a:prstClr val="black"/>
                </a:solidFill>
              </a:rPr>
              <a:t>Si</a:t>
            </a:r>
          </a:p>
        </p:txBody>
      </p:sp>
      <p:sp>
        <p:nvSpPr>
          <p:cNvPr id="13" name="12 CuadroTexto"/>
          <p:cNvSpPr txBox="1"/>
          <p:nvPr/>
        </p:nvSpPr>
        <p:spPr>
          <a:xfrm>
            <a:off x="1522789" y="1862695"/>
            <a:ext cx="1095172" cy="369332"/>
          </a:xfrm>
          <a:prstGeom prst="rect">
            <a:avLst/>
          </a:prstGeom>
          <a:noFill/>
        </p:spPr>
        <p:txBody>
          <a:bodyPr wrap="none" rtlCol="0">
            <a:spAutoFit/>
          </a:bodyPr>
          <a:lstStyle/>
          <a:p>
            <a:r>
              <a:rPr lang="es-MX" b="1" dirty="0">
                <a:solidFill>
                  <a:prstClr val="black"/>
                </a:solidFill>
              </a:rPr>
              <a:t>Proyecto</a:t>
            </a:r>
          </a:p>
        </p:txBody>
      </p:sp>
      <p:cxnSp>
        <p:nvCxnSpPr>
          <p:cNvPr id="15" name="14 Conector recto de flecha"/>
          <p:cNvCxnSpPr/>
          <p:nvPr/>
        </p:nvCxnSpPr>
        <p:spPr>
          <a:xfrm>
            <a:off x="2617961" y="2047361"/>
            <a:ext cx="84922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4716016" y="1862695"/>
            <a:ext cx="503664" cy="369332"/>
          </a:xfrm>
          <a:prstGeom prst="rect">
            <a:avLst/>
          </a:prstGeom>
          <a:noFill/>
        </p:spPr>
        <p:txBody>
          <a:bodyPr wrap="none" rtlCol="0">
            <a:spAutoFit/>
          </a:bodyPr>
          <a:lstStyle/>
          <a:p>
            <a:r>
              <a:rPr lang="es-MX" b="1" dirty="0">
                <a:solidFill>
                  <a:prstClr val="black"/>
                </a:solidFill>
              </a:rPr>
              <a:t>No</a:t>
            </a:r>
          </a:p>
        </p:txBody>
      </p:sp>
      <p:cxnSp>
        <p:nvCxnSpPr>
          <p:cNvPr id="18" name="17 Conector recto de flecha"/>
          <p:cNvCxnSpPr/>
          <p:nvPr/>
        </p:nvCxnSpPr>
        <p:spPr>
          <a:xfrm>
            <a:off x="5442453" y="2047361"/>
            <a:ext cx="95322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6440230" y="1862695"/>
            <a:ext cx="1983235" cy="369332"/>
          </a:xfrm>
          <a:prstGeom prst="rect">
            <a:avLst/>
          </a:prstGeom>
          <a:noFill/>
        </p:spPr>
        <p:txBody>
          <a:bodyPr wrap="none" rtlCol="0">
            <a:spAutoFit/>
          </a:bodyPr>
          <a:lstStyle/>
          <a:p>
            <a:r>
              <a:rPr lang="es-MX" b="1" dirty="0">
                <a:solidFill>
                  <a:prstClr val="black"/>
                </a:solidFill>
              </a:rPr>
              <a:t>No Entra al SEIA</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78" y="3728347"/>
            <a:ext cx="1890713" cy="1890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19 Rectángulo"/>
          <p:cNvSpPr/>
          <p:nvPr/>
        </p:nvSpPr>
        <p:spPr>
          <a:xfrm>
            <a:off x="4046282" y="4101854"/>
            <a:ext cx="877163" cy="369332"/>
          </a:xfrm>
          <a:prstGeom prst="rect">
            <a:avLst/>
          </a:prstGeom>
        </p:spPr>
        <p:txBody>
          <a:bodyPr wrap="none">
            <a:spAutoFit/>
          </a:bodyPr>
          <a:lstStyle/>
          <a:p>
            <a:r>
              <a:rPr lang="es-MX" b="1" dirty="0">
                <a:solidFill>
                  <a:prstClr val="black"/>
                </a:solidFill>
              </a:rPr>
              <a:t>Art. 11</a:t>
            </a:r>
          </a:p>
        </p:txBody>
      </p:sp>
      <p:sp>
        <p:nvSpPr>
          <p:cNvPr id="21" name="20 Rectángulo"/>
          <p:cNvSpPr/>
          <p:nvPr/>
        </p:nvSpPr>
        <p:spPr>
          <a:xfrm>
            <a:off x="4218079" y="4509120"/>
            <a:ext cx="402674" cy="369332"/>
          </a:xfrm>
          <a:prstGeom prst="rect">
            <a:avLst/>
          </a:prstGeom>
        </p:spPr>
        <p:txBody>
          <a:bodyPr wrap="none">
            <a:spAutoFit/>
          </a:bodyPr>
          <a:lstStyle/>
          <a:p>
            <a:r>
              <a:rPr lang="es-MX" b="1" dirty="0">
                <a:solidFill>
                  <a:prstClr val="black"/>
                </a:solidFill>
              </a:rPr>
              <a:t>Si</a:t>
            </a:r>
          </a:p>
        </p:txBody>
      </p:sp>
      <p:sp>
        <p:nvSpPr>
          <p:cNvPr id="22" name="21 Rectángulo"/>
          <p:cNvSpPr/>
          <p:nvPr/>
        </p:nvSpPr>
        <p:spPr>
          <a:xfrm>
            <a:off x="4700376" y="4481217"/>
            <a:ext cx="505267" cy="369332"/>
          </a:xfrm>
          <a:prstGeom prst="rect">
            <a:avLst/>
          </a:prstGeom>
        </p:spPr>
        <p:txBody>
          <a:bodyPr wrap="none">
            <a:spAutoFit/>
          </a:bodyPr>
          <a:lstStyle/>
          <a:p>
            <a:r>
              <a:rPr lang="es-MX" b="1" dirty="0">
                <a:solidFill>
                  <a:prstClr val="black"/>
                </a:solidFill>
              </a:rPr>
              <a:t>No</a:t>
            </a:r>
          </a:p>
        </p:txBody>
      </p:sp>
      <p:cxnSp>
        <p:nvCxnSpPr>
          <p:cNvPr id="25" name="24 Conector recto de flecha"/>
          <p:cNvCxnSpPr/>
          <p:nvPr/>
        </p:nvCxnSpPr>
        <p:spPr>
          <a:xfrm>
            <a:off x="5442454" y="4673703"/>
            <a:ext cx="953229"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22 Rectángulo"/>
          <p:cNvSpPr/>
          <p:nvPr/>
        </p:nvSpPr>
        <p:spPr>
          <a:xfrm>
            <a:off x="6669457" y="4489037"/>
            <a:ext cx="1754006" cy="369332"/>
          </a:xfrm>
          <a:prstGeom prst="rect">
            <a:avLst/>
          </a:prstGeom>
        </p:spPr>
        <p:txBody>
          <a:bodyPr wrap="none">
            <a:spAutoFit/>
          </a:bodyPr>
          <a:lstStyle/>
          <a:p>
            <a:r>
              <a:rPr lang="es-MX" b="1" dirty="0">
                <a:solidFill>
                  <a:prstClr val="black"/>
                </a:solidFill>
              </a:rPr>
              <a:t> Entra con DIA</a:t>
            </a: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8656" y="5619059"/>
            <a:ext cx="274637" cy="877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23 Rectángulo"/>
          <p:cNvSpPr/>
          <p:nvPr/>
        </p:nvSpPr>
        <p:spPr>
          <a:xfrm>
            <a:off x="4620755" y="5873337"/>
            <a:ext cx="1643399" cy="369332"/>
          </a:xfrm>
          <a:prstGeom prst="rect">
            <a:avLst/>
          </a:prstGeom>
        </p:spPr>
        <p:txBody>
          <a:bodyPr wrap="none">
            <a:spAutoFit/>
          </a:bodyPr>
          <a:lstStyle/>
          <a:p>
            <a:r>
              <a:rPr lang="es-MX" b="1" dirty="0">
                <a:solidFill>
                  <a:prstClr val="black"/>
                </a:solidFill>
              </a:rPr>
              <a:t>Entra con EIA</a:t>
            </a:r>
            <a:endParaRPr lang="es-MX" dirty="0">
              <a:solidFill>
                <a:prstClr val="black"/>
              </a:solidFill>
            </a:endParaRPr>
          </a:p>
        </p:txBody>
      </p:sp>
      <p:sp>
        <p:nvSpPr>
          <p:cNvPr id="26" name="25 CuadroTexto"/>
          <p:cNvSpPr txBox="1"/>
          <p:nvPr/>
        </p:nvSpPr>
        <p:spPr>
          <a:xfrm>
            <a:off x="2726637" y="400222"/>
            <a:ext cx="3421193" cy="369332"/>
          </a:xfrm>
          <a:prstGeom prst="rect">
            <a:avLst/>
          </a:prstGeom>
          <a:solidFill>
            <a:schemeClr val="accent5">
              <a:lumMod val="20000"/>
              <a:lumOff val="80000"/>
            </a:schemeClr>
          </a:solidFill>
        </p:spPr>
        <p:txBody>
          <a:bodyPr wrap="none" rtlCol="0">
            <a:spAutoFit/>
          </a:bodyPr>
          <a:lstStyle/>
          <a:p>
            <a:r>
              <a:rPr lang="es-MX" b="1" dirty="0">
                <a:solidFill>
                  <a:prstClr val="black"/>
                </a:solidFill>
              </a:rPr>
              <a:t>ANALISIS DE PERTINENCIA</a:t>
            </a:r>
          </a:p>
        </p:txBody>
      </p:sp>
    </p:spTree>
    <p:extLst>
      <p:ext uri="{BB962C8B-B14F-4D97-AF65-F5344CB8AC3E}">
        <p14:creationId xmlns:p14="http://schemas.microsoft.com/office/powerpoint/2010/main" val="20240842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1196752"/>
            <a:ext cx="8208912" cy="3416320"/>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Artículo 86.- Los proyectos serán calificados por una Comisión presidida por el Intendente e integrada por los Secretarios Regionales Ministeriales del Medio Ambiente, de Salud, de Economía, Fomento y Reconstrucción, de Energía, de Obras Públicas, de Agricultura, de Vivienda y Urbanismo, de Transportes y Telecomunicaciones, de Minería, y de Planificación, y el Director Regional del Servicio, quien actuará como secretario.                                      </a:t>
            </a:r>
          </a:p>
        </p:txBody>
      </p:sp>
      <p:sp>
        <p:nvSpPr>
          <p:cNvPr id="3" name="2 CuadroTexto"/>
          <p:cNvSpPr txBox="1"/>
          <p:nvPr/>
        </p:nvSpPr>
        <p:spPr>
          <a:xfrm>
            <a:off x="1403648" y="251939"/>
            <a:ext cx="4677884" cy="584775"/>
          </a:xfrm>
          <a:prstGeom prst="rect">
            <a:avLst/>
          </a:prstGeom>
          <a:noFill/>
        </p:spPr>
        <p:txBody>
          <a:bodyPr wrap="none" rtlCol="0">
            <a:spAutoFit/>
          </a:bodyPr>
          <a:lstStyle/>
          <a:p>
            <a:r>
              <a:rPr lang="es-MX" sz="3200" dirty="0">
                <a:solidFill>
                  <a:srgbClr val="00B050"/>
                </a:solidFill>
                <a:latin typeface="Verdana" pitchFamily="34" charset="0"/>
                <a:ea typeface="Verdana" pitchFamily="34" charset="0"/>
                <a:cs typeface="Verdana" pitchFamily="34" charset="0"/>
              </a:rPr>
              <a:t>Calificación ambiental</a:t>
            </a:r>
          </a:p>
        </p:txBody>
      </p:sp>
    </p:spTree>
    <p:extLst>
      <p:ext uri="{BB962C8B-B14F-4D97-AF65-F5344CB8AC3E}">
        <p14:creationId xmlns:p14="http://schemas.microsoft.com/office/powerpoint/2010/main" val="1165560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54742" y="908722"/>
            <a:ext cx="6624736" cy="5262979"/>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Las Direcciones Regionales de Evaluación Ambiental conformarán un comité técnico integrado por el Secretario  Regional Ministerial del Medio Ambiente, quien lo presidirá, y el Director Regional de Evaluación Ambiental, los directores  regionales de los servicios públicos que tengan competencia en materia del medio ambiente, incluido el Gobernador Marítimo correspondiente, y el Consejo de Monumentos Nacionales. Este comité elaborará un acta de evaluación de cada proyecto la que  será de libre acceso a los interesados.</a:t>
            </a:r>
          </a:p>
        </p:txBody>
      </p:sp>
    </p:spTree>
    <p:extLst>
      <p:ext uri="{BB962C8B-B14F-4D97-AF65-F5344CB8AC3E}">
        <p14:creationId xmlns:p14="http://schemas.microsoft.com/office/powerpoint/2010/main" val="35776651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259632" y="1124746"/>
            <a:ext cx="6912768" cy="4524315"/>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Artículo 15.- La Comisión establecida en el artículo 86 o el Director Ejecutivo, en su caso, tendrá un plazo de </a:t>
            </a:r>
            <a:r>
              <a:rPr lang="es-MX" sz="2400" b="1" dirty="0" err="1">
                <a:solidFill>
                  <a:prstClr val="black"/>
                </a:solidFill>
                <a:latin typeface="Verdana" pitchFamily="34" charset="0"/>
                <a:ea typeface="Verdana" pitchFamily="34" charset="0"/>
                <a:cs typeface="Verdana" pitchFamily="34" charset="0"/>
              </a:rPr>
              <a:t>cientoveinte</a:t>
            </a:r>
            <a:r>
              <a:rPr lang="es-MX" sz="2400" b="1" dirty="0">
                <a:solidFill>
                  <a:prstClr val="black"/>
                </a:solidFill>
                <a:latin typeface="Verdana" pitchFamily="34" charset="0"/>
                <a:ea typeface="Verdana" pitchFamily="34" charset="0"/>
                <a:cs typeface="Verdana" pitchFamily="34" charset="0"/>
              </a:rPr>
              <a:t> días </a:t>
            </a:r>
            <a:r>
              <a:rPr lang="es-MX" sz="2400" dirty="0">
                <a:solidFill>
                  <a:prstClr val="black"/>
                </a:solidFill>
                <a:latin typeface="Verdana" pitchFamily="34" charset="0"/>
                <a:ea typeface="Verdana" pitchFamily="34" charset="0"/>
                <a:cs typeface="Verdana" pitchFamily="34" charset="0"/>
              </a:rPr>
              <a:t>para pronunciarse sobre el Estudio de Impacto Ambiental. </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La calificación favorable sobre un Estudio de Impacto Ambiental será acompañada de los permisos o pronunciamientos</a:t>
            </a:r>
          </a:p>
          <a:p>
            <a:r>
              <a:rPr lang="es-MX" sz="2400" dirty="0">
                <a:solidFill>
                  <a:prstClr val="black"/>
                </a:solidFill>
                <a:latin typeface="Verdana" pitchFamily="34" charset="0"/>
                <a:ea typeface="Verdana" pitchFamily="34" charset="0"/>
                <a:cs typeface="Verdana" pitchFamily="34" charset="0"/>
              </a:rPr>
              <a:t>ambientales que puedan ser otorgados en dicha oportunidad por lo organismos del Estado.</a:t>
            </a:r>
          </a:p>
        </p:txBody>
      </p:sp>
      <p:sp>
        <p:nvSpPr>
          <p:cNvPr id="3" name="2 CuadroTexto"/>
          <p:cNvSpPr txBox="1"/>
          <p:nvPr/>
        </p:nvSpPr>
        <p:spPr>
          <a:xfrm>
            <a:off x="1351362" y="514806"/>
            <a:ext cx="1253035" cy="584775"/>
          </a:xfrm>
          <a:prstGeom prst="rect">
            <a:avLst/>
          </a:prstGeom>
          <a:noFill/>
        </p:spPr>
        <p:txBody>
          <a:bodyPr wrap="none" rtlCol="0">
            <a:spAutoFit/>
          </a:bodyPr>
          <a:lstStyle/>
          <a:p>
            <a:r>
              <a:rPr lang="es-MX" sz="3200" dirty="0">
                <a:solidFill>
                  <a:srgbClr val="00B050"/>
                </a:solidFill>
                <a:latin typeface="Verdana" pitchFamily="34" charset="0"/>
                <a:ea typeface="Verdana" pitchFamily="34" charset="0"/>
                <a:cs typeface="Verdana" pitchFamily="34" charset="0"/>
              </a:rPr>
              <a:t>Plazo</a:t>
            </a:r>
          </a:p>
        </p:txBody>
      </p:sp>
    </p:spTree>
    <p:extLst>
      <p:ext uri="{BB962C8B-B14F-4D97-AF65-F5344CB8AC3E}">
        <p14:creationId xmlns:p14="http://schemas.microsoft.com/office/powerpoint/2010/main" val="558677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093777" y="980728"/>
            <a:ext cx="7776864" cy="5539978"/>
          </a:xfrm>
          <a:prstGeom prst="rect">
            <a:avLst/>
          </a:prstGeom>
        </p:spPr>
        <p:txBody>
          <a:bodyPr wrap="square">
            <a:spAutoFit/>
          </a:bodyPr>
          <a:lstStyle/>
          <a:p>
            <a:r>
              <a:rPr lang="es-MX" sz="2400" dirty="0">
                <a:solidFill>
                  <a:prstClr val="black"/>
                </a:solidFill>
                <a:latin typeface="Verdana" pitchFamily="34" charset="0"/>
                <a:ea typeface="Verdana" pitchFamily="34" charset="0"/>
                <a:cs typeface="Verdana" pitchFamily="34" charset="0"/>
              </a:rPr>
              <a:t>Artículo 24.- El proceso de evaluación concluirá con una resolución que califica ambientalmente el proyecto o actividad, la que deberá ser notificada a las autoridades administrativas con competencia para resolver sobre la actividad o proyecto, sin perjuicio de la notificación a la parte interesada.</a:t>
            </a:r>
          </a:p>
          <a:p>
            <a:endParaRPr lang="es-MX" sz="2400" dirty="0">
              <a:solidFill>
                <a:prstClr val="black"/>
              </a:solidFill>
              <a:latin typeface="Verdana" pitchFamily="34" charset="0"/>
              <a:ea typeface="Verdana" pitchFamily="34" charset="0"/>
              <a:cs typeface="Verdana" pitchFamily="34" charset="0"/>
            </a:endParaRPr>
          </a:p>
          <a:p>
            <a:r>
              <a:rPr lang="es-MX" sz="2400" dirty="0">
                <a:solidFill>
                  <a:prstClr val="black"/>
                </a:solidFill>
                <a:latin typeface="Verdana" pitchFamily="34" charset="0"/>
                <a:ea typeface="Verdana" pitchFamily="34" charset="0"/>
                <a:cs typeface="Verdana" pitchFamily="34" charset="0"/>
              </a:rPr>
              <a:t> Si la resolución es favorable, certificará que se cumple con todos los requisitos ambientales aplicables, incluyendo los eventuales trabajos de mitigación y restauración, no pudiendo ningún organismo del Estado negar las autorizaciones ambientales pertinentes.</a:t>
            </a:r>
          </a:p>
          <a:p>
            <a:r>
              <a:rPr lang="es-MX" dirty="0">
                <a:solidFill>
                  <a:prstClr val="black"/>
                </a:solidFill>
              </a:rPr>
              <a:t>    </a:t>
            </a:r>
          </a:p>
        </p:txBody>
      </p:sp>
      <p:sp>
        <p:nvSpPr>
          <p:cNvPr id="3" name="2 CuadroTexto"/>
          <p:cNvSpPr txBox="1"/>
          <p:nvPr/>
        </p:nvSpPr>
        <p:spPr>
          <a:xfrm>
            <a:off x="251522" y="252556"/>
            <a:ext cx="8848513" cy="584775"/>
          </a:xfrm>
          <a:prstGeom prst="rect">
            <a:avLst/>
          </a:prstGeom>
          <a:noFill/>
        </p:spPr>
        <p:txBody>
          <a:bodyPr wrap="none" rtlCol="0">
            <a:spAutoFit/>
          </a:bodyPr>
          <a:lstStyle/>
          <a:p>
            <a:r>
              <a:rPr lang="es-MX" sz="3200" dirty="0">
                <a:solidFill>
                  <a:srgbClr val="00B050"/>
                </a:solidFill>
                <a:latin typeface="Verdana" pitchFamily="34" charset="0"/>
                <a:ea typeface="Verdana" pitchFamily="34" charset="0"/>
                <a:cs typeface="Verdana" pitchFamily="34" charset="0"/>
              </a:rPr>
              <a:t>Resolución de calificación ambiental- </a:t>
            </a:r>
            <a:r>
              <a:rPr lang="es-MX" sz="3200" b="1" dirty="0">
                <a:solidFill>
                  <a:srgbClr val="00B050"/>
                </a:solidFill>
                <a:latin typeface="Verdana" pitchFamily="34" charset="0"/>
                <a:ea typeface="Verdana" pitchFamily="34" charset="0"/>
                <a:cs typeface="Verdana" pitchFamily="34" charset="0"/>
              </a:rPr>
              <a:t>RCA</a:t>
            </a:r>
          </a:p>
        </p:txBody>
      </p:sp>
    </p:spTree>
    <p:extLst>
      <p:ext uri="{BB962C8B-B14F-4D97-AF65-F5344CB8AC3E}">
        <p14:creationId xmlns:p14="http://schemas.microsoft.com/office/powerpoint/2010/main" val="35500267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solidFill>
                  <a:srgbClr val="00B050"/>
                </a:solidFill>
                <a:latin typeface="Verdana" pitchFamily="34" charset="0"/>
                <a:ea typeface="Verdana" pitchFamily="34" charset="0"/>
                <a:cs typeface="Verdana" pitchFamily="34" charset="0"/>
              </a:rPr>
              <a:t>Artículo 1º </a:t>
            </a:r>
            <a:endParaRPr lang="es-ES" dirty="0">
              <a:solidFill>
                <a:srgbClr val="00B050"/>
              </a:solidFill>
              <a:latin typeface="Verdana" pitchFamily="34" charset="0"/>
              <a:ea typeface="Verdana" pitchFamily="34" charset="0"/>
              <a:cs typeface="Verdana" pitchFamily="34" charset="0"/>
            </a:endParaRPr>
          </a:p>
        </p:txBody>
      </p:sp>
      <p:sp>
        <p:nvSpPr>
          <p:cNvPr id="3" name="2 Marcador de contenido"/>
          <p:cNvSpPr>
            <a:spLocks noGrp="1"/>
          </p:cNvSpPr>
          <p:nvPr>
            <p:ph idx="1"/>
          </p:nvPr>
        </p:nvSpPr>
        <p:spPr/>
        <p:txBody>
          <a:bodyPr>
            <a:normAutofit/>
          </a:bodyPr>
          <a:lstStyle/>
          <a:p>
            <a:pPr algn="just"/>
            <a:r>
              <a:rPr lang="es-ES" b="1" dirty="0" smtClean="0">
                <a:latin typeface="Verdana" pitchFamily="34" charset="0"/>
                <a:ea typeface="Verdana" pitchFamily="34" charset="0"/>
                <a:cs typeface="Verdana" pitchFamily="34" charset="0"/>
              </a:rPr>
              <a:t>El derecho a vivir en un medio ambiente </a:t>
            </a:r>
            <a:r>
              <a:rPr lang="es-ES" b="1" dirty="0" smtClean="0">
                <a:solidFill>
                  <a:srgbClr val="00B050"/>
                </a:solidFill>
                <a:latin typeface="Verdana" pitchFamily="34" charset="0"/>
                <a:ea typeface="Verdana" pitchFamily="34" charset="0"/>
                <a:cs typeface="Verdana" pitchFamily="34" charset="0"/>
              </a:rPr>
              <a:t>libre de </a:t>
            </a:r>
            <a:r>
              <a:rPr lang="es-ES" dirty="0" smtClean="0">
                <a:solidFill>
                  <a:srgbClr val="00B050"/>
                </a:solidFill>
                <a:latin typeface="Verdana" pitchFamily="34" charset="0"/>
                <a:ea typeface="Verdana" pitchFamily="34" charset="0"/>
                <a:cs typeface="Verdana" pitchFamily="34" charset="0"/>
              </a:rPr>
              <a:t>contaminación</a:t>
            </a:r>
            <a:r>
              <a:rPr lang="es-ES" dirty="0" smtClean="0">
                <a:latin typeface="Verdana" pitchFamily="34" charset="0"/>
                <a:ea typeface="Verdana" pitchFamily="34" charset="0"/>
                <a:cs typeface="Verdana" pitchFamily="34" charset="0"/>
              </a:rPr>
              <a:t>, la protección del medio ambiente, la preservación de la naturaleza y la conservación del patrimonio ambiental se regularán por las disposiciones de esta ley, sin perjuicio de lo que otras normas legales establezcan sobre la materia</a:t>
            </a:r>
            <a:r>
              <a:rPr lang="es-ES" b="1" dirty="0" smtClean="0">
                <a:latin typeface="Verdana" pitchFamily="34" charset="0"/>
                <a:ea typeface="Verdana" pitchFamily="34" charset="0"/>
                <a:cs typeface="Verdana" pitchFamily="34" charset="0"/>
              </a:rPr>
              <a:t>.</a:t>
            </a:r>
            <a:endParaRPr lang="es-ES"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1752453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solidFill>
                  <a:srgbClr val="00B050"/>
                </a:solidFill>
                <a:latin typeface="Verdana" pitchFamily="34" charset="0"/>
                <a:ea typeface="Verdana" pitchFamily="34" charset="0"/>
                <a:cs typeface="Verdana" pitchFamily="34" charset="0"/>
              </a:rPr>
              <a:t>Contaminación</a:t>
            </a:r>
            <a:endParaRPr lang="es-ES" dirty="0">
              <a:solidFill>
                <a:srgbClr val="00B050"/>
              </a:solidFill>
              <a:latin typeface="Verdana" pitchFamily="34" charset="0"/>
              <a:ea typeface="Verdana" pitchFamily="34" charset="0"/>
              <a:cs typeface="Verdana" pitchFamily="34" charset="0"/>
            </a:endParaRPr>
          </a:p>
        </p:txBody>
      </p:sp>
      <p:sp>
        <p:nvSpPr>
          <p:cNvPr id="3" name="2 Marcador de contenido"/>
          <p:cNvSpPr>
            <a:spLocks noGrp="1"/>
          </p:cNvSpPr>
          <p:nvPr>
            <p:ph idx="1"/>
          </p:nvPr>
        </p:nvSpPr>
        <p:spPr/>
        <p:txBody>
          <a:bodyPr>
            <a:normAutofit/>
          </a:bodyPr>
          <a:lstStyle/>
          <a:p>
            <a:pPr algn="just"/>
            <a:r>
              <a:rPr lang="es-ES" dirty="0" smtClean="0">
                <a:latin typeface="Verdana" pitchFamily="34" charset="0"/>
                <a:ea typeface="Verdana" pitchFamily="34" charset="0"/>
                <a:cs typeface="Verdana" pitchFamily="34" charset="0"/>
              </a:rPr>
              <a:t>La presencia en el ambiente de sustancias, elementos, energía o combinación de ellos, </a:t>
            </a:r>
            <a:r>
              <a:rPr lang="es-ES" dirty="0" smtClean="0">
                <a:solidFill>
                  <a:srgbClr val="00B050"/>
                </a:solidFill>
                <a:latin typeface="Verdana" pitchFamily="34" charset="0"/>
                <a:ea typeface="Verdana" pitchFamily="34" charset="0"/>
                <a:cs typeface="Verdana" pitchFamily="34" charset="0"/>
              </a:rPr>
              <a:t>en concentraciones o concentraciones y permanencias superiores o inferiores</a:t>
            </a:r>
            <a:r>
              <a:rPr lang="es-ES" dirty="0" smtClean="0">
                <a:latin typeface="Verdana" pitchFamily="34" charset="0"/>
                <a:ea typeface="Verdana" pitchFamily="34" charset="0"/>
                <a:cs typeface="Verdana" pitchFamily="34" charset="0"/>
              </a:rPr>
              <a:t>, según corresponda, a las establecidas en la </a:t>
            </a:r>
            <a:r>
              <a:rPr lang="es-ES" dirty="0" smtClean="0">
                <a:solidFill>
                  <a:srgbClr val="00B050"/>
                </a:solidFill>
                <a:latin typeface="Verdana" pitchFamily="34" charset="0"/>
                <a:ea typeface="Verdana" pitchFamily="34" charset="0"/>
                <a:cs typeface="Verdana" pitchFamily="34" charset="0"/>
              </a:rPr>
              <a:t>legislación vigente</a:t>
            </a:r>
            <a:r>
              <a:rPr lang="es-ES" dirty="0">
                <a:latin typeface="Verdana" pitchFamily="34" charset="0"/>
                <a:ea typeface="Verdana" pitchFamily="34" charset="0"/>
                <a:cs typeface="Verdana" pitchFamily="34" charset="0"/>
              </a:rPr>
              <a:t>.</a:t>
            </a:r>
          </a:p>
        </p:txBody>
      </p:sp>
    </p:spTree>
    <p:extLst>
      <p:ext uri="{BB962C8B-B14F-4D97-AF65-F5344CB8AC3E}">
        <p14:creationId xmlns:p14="http://schemas.microsoft.com/office/powerpoint/2010/main" val="2903266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txBox="1">
            <a:spLocks/>
          </p:cNvSpPr>
          <p:nvPr/>
        </p:nvSpPr>
        <p:spPr>
          <a:xfrm>
            <a:off x="304800" y="1554164"/>
            <a:ext cx="8686800" cy="4525963"/>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s-ES" dirty="0">
                <a:solidFill>
                  <a:prstClr val="black"/>
                </a:solidFill>
              </a:rPr>
              <a:t>El sistema global constituido por elementos naturales y artificiales de naturaleza física, química o biológica, socioculturales y sus interacciones, en permanente modificación por la acción humana o natural y que rige y condiciona la existencia y desarrollo de la vida en sus múltiples manifestaciones.</a:t>
            </a:r>
          </a:p>
        </p:txBody>
      </p:sp>
      <p:sp>
        <p:nvSpPr>
          <p:cNvPr id="2" name="1 Rectángulo"/>
          <p:cNvSpPr/>
          <p:nvPr/>
        </p:nvSpPr>
        <p:spPr>
          <a:xfrm>
            <a:off x="1907704" y="548682"/>
            <a:ext cx="4740400" cy="769441"/>
          </a:xfrm>
          <a:prstGeom prst="rect">
            <a:avLst/>
          </a:prstGeom>
        </p:spPr>
        <p:txBody>
          <a:bodyPr wrap="none">
            <a:spAutoFit/>
          </a:bodyPr>
          <a:lstStyle/>
          <a:p>
            <a:r>
              <a:rPr lang="es-ES" sz="4400" dirty="0">
                <a:solidFill>
                  <a:srgbClr val="00B050"/>
                </a:solidFill>
                <a:latin typeface="Verdana" pitchFamily="34" charset="0"/>
                <a:ea typeface="Verdana" pitchFamily="34" charset="0"/>
                <a:cs typeface="Verdana" pitchFamily="34" charset="0"/>
              </a:rPr>
              <a:t>Medio Ambiente</a:t>
            </a:r>
            <a:endParaRPr lang="es-MX" sz="44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91517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0" y="61032"/>
            <a:ext cx="9324528" cy="1446550"/>
          </a:xfrm>
          <a:prstGeom prst="rect">
            <a:avLst/>
          </a:prstGeom>
        </p:spPr>
        <p:txBody>
          <a:bodyPr wrap="square">
            <a:spAutoFit/>
          </a:bodyPr>
          <a:lstStyle/>
          <a:p>
            <a:r>
              <a:rPr lang="es-ES" sz="4400" dirty="0">
                <a:solidFill>
                  <a:srgbClr val="00B050"/>
                </a:solidFill>
              </a:rPr>
              <a:t>		Medio Ambiente Libre de  				Contaminación</a:t>
            </a:r>
            <a:endParaRPr lang="es-MX" sz="4400" dirty="0">
              <a:solidFill>
                <a:prstClr val="black"/>
              </a:solidFill>
            </a:endParaRPr>
          </a:p>
        </p:txBody>
      </p:sp>
      <p:sp>
        <p:nvSpPr>
          <p:cNvPr id="3" name="2 Rectángulo"/>
          <p:cNvSpPr/>
          <p:nvPr/>
        </p:nvSpPr>
        <p:spPr>
          <a:xfrm>
            <a:off x="755576" y="1844826"/>
            <a:ext cx="7560840" cy="4524315"/>
          </a:xfrm>
          <a:prstGeom prst="rect">
            <a:avLst/>
          </a:prstGeom>
        </p:spPr>
        <p:txBody>
          <a:bodyPr wrap="square">
            <a:spAutoFit/>
          </a:bodyPr>
          <a:lstStyle/>
          <a:p>
            <a:r>
              <a:rPr lang="es-ES" sz="3200" dirty="0">
                <a:solidFill>
                  <a:prstClr val="black"/>
                </a:solidFill>
                <a:latin typeface="Verdana" pitchFamily="34" charset="0"/>
                <a:ea typeface="Verdana" pitchFamily="34" charset="0"/>
                <a:cs typeface="Verdana" pitchFamily="34" charset="0"/>
              </a:rPr>
              <a:t>Aquel en el que los </a:t>
            </a:r>
            <a:r>
              <a:rPr lang="es-ES" sz="3200" dirty="0">
                <a:solidFill>
                  <a:srgbClr val="00B050"/>
                </a:solidFill>
                <a:latin typeface="Verdana" pitchFamily="34" charset="0"/>
                <a:ea typeface="Verdana" pitchFamily="34" charset="0"/>
                <a:cs typeface="Verdana" pitchFamily="34" charset="0"/>
              </a:rPr>
              <a:t>contaminantes se encuentran en concentraciones y períodos inferiores</a:t>
            </a:r>
            <a:r>
              <a:rPr lang="es-ES" sz="3200" dirty="0">
                <a:solidFill>
                  <a:prstClr val="black"/>
                </a:solidFill>
                <a:latin typeface="Verdana" pitchFamily="34" charset="0"/>
                <a:ea typeface="Verdana" pitchFamily="34" charset="0"/>
                <a:cs typeface="Verdana" pitchFamily="34" charset="0"/>
              </a:rPr>
              <a:t> a aquéllos susceptibles de constituir un </a:t>
            </a:r>
            <a:r>
              <a:rPr lang="es-ES" sz="3200" dirty="0">
                <a:solidFill>
                  <a:srgbClr val="00B050"/>
                </a:solidFill>
                <a:latin typeface="Verdana" pitchFamily="34" charset="0"/>
                <a:ea typeface="Verdana" pitchFamily="34" charset="0"/>
                <a:cs typeface="Verdana" pitchFamily="34" charset="0"/>
              </a:rPr>
              <a:t>riesgo a la salud de las personas</a:t>
            </a:r>
            <a:r>
              <a:rPr lang="es-ES" sz="3200" dirty="0">
                <a:solidFill>
                  <a:prstClr val="black"/>
                </a:solidFill>
                <a:latin typeface="Verdana" pitchFamily="34" charset="0"/>
                <a:ea typeface="Verdana" pitchFamily="34" charset="0"/>
                <a:cs typeface="Verdana" pitchFamily="34" charset="0"/>
              </a:rPr>
              <a:t>, a la calidad de vida de la población, a la preservación de la naturaleza o a la conservación del patrimonio ambiental.</a:t>
            </a:r>
            <a:endParaRPr lang="es-MX" sz="3200" dirty="0">
              <a:solidFill>
                <a:prstClr val="black"/>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7715171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56050" y="625951"/>
            <a:ext cx="7087197" cy="584775"/>
          </a:xfrm>
          <a:prstGeom prst="rect">
            <a:avLst/>
          </a:prstGeom>
        </p:spPr>
        <p:txBody>
          <a:bodyPr wrap="none">
            <a:spAutoFit/>
          </a:bodyPr>
          <a:lstStyle/>
          <a:p>
            <a:r>
              <a:rPr lang="es-ES" sz="3200" dirty="0">
                <a:solidFill>
                  <a:srgbClr val="00B050"/>
                </a:solidFill>
                <a:latin typeface="Verdana" pitchFamily="34" charset="0"/>
                <a:ea typeface="Verdana" pitchFamily="34" charset="0"/>
                <a:cs typeface="Verdana" pitchFamily="34" charset="0"/>
              </a:rPr>
              <a:t>Evaluación de Impacto Ambiental</a:t>
            </a:r>
            <a:endParaRPr lang="es-MX" sz="3200" dirty="0">
              <a:solidFill>
                <a:prstClr val="black"/>
              </a:solidFill>
              <a:latin typeface="Verdana" pitchFamily="34" charset="0"/>
              <a:ea typeface="Verdana" pitchFamily="34" charset="0"/>
              <a:cs typeface="Verdana" pitchFamily="34" charset="0"/>
            </a:endParaRPr>
          </a:p>
        </p:txBody>
      </p:sp>
      <p:sp>
        <p:nvSpPr>
          <p:cNvPr id="4" name="3 Rectángulo"/>
          <p:cNvSpPr/>
          <p:nvPr/>
        </p:nvSpPr>
        <p:spPr>
          <a:xfrm>
            <a:off x="1171506" y="1700809"/>
            <a:ext cx="6768752" cy="4031873"/>
          </a:xfrm>
          <a:prstGeom prst="rect">
            <a:avLst/>
          </a:prstGeom>
        </p:spPr>
        <p:txBody>
          <a:bodyPr wrap="square">
            <a:spAutoFit/>
          </a:bodyPr>
          <a:lstStyle/>
          <a:p>
            <a:pPr algn="just"/>
            <a:r>
              <a:rPr lang="es-ES" sz="3200" dirty="0">
                <a:solidFill>
                  <a:prstClr val="black"/>
                </a:solidFill>
                <a:latin typeface="Verdana" pitchFamily="34" charset="0"/>
                <a:ea typeface="Verdana" pitchFamily="34" charset="0"/>
                <a:cs typeface="Verdana" pitchFamily="34" charset="0"/>
              </a:rPr>
              <a:t>El procedimiento, a cargo del Servicio de Evaluación Ambiental que, en </a:t>
            </a:r>
            <a:r>
              <a:rPr lang="es-ES" sz="3200" dirty="0">
                <a:solidFill>
                  <a:srgbClr val="00B050"/>
                </a:solidFill>
                <a:latin typeface="Verdana" pitchFamily="34" charset="0"/>
                <a:ea typeface="Verdana" pitchFamily="34" charset="0"/>
                <a:cs typeface="Verdana" pitchFamily="34" charset="0"/>
              </a:rPr>
              <a:t>base a un Estudio o Declaración de Impacto Ambiental</a:t>
            </a:r>
            <a:r>
              <a:rPr lang="es-ES" sz="3200" dirty="0">
                <a:solidFill>
                  <a:prstClr val="black"/>
                </a:solidFill>
                <a:latin typeface="Verdana" pitchFamily="34" charset="0"/>
                <a:ea typeface="Verdana" pitchFamily="34" charset="0"/>
                <a:cs typeface="Verdana" pitchFamily="34" charset="0"/>
              </a:rPr>
              <a:t>, determina si el impacto ambiental de una </a:t>
            </a:r>
            <a:r>
              <a:rPr lang="es-ES" sz="3200" dirty="0">
                <a:solidFill>
                  <a:srgbClr val="00B050"/>
                </a:solidFill>
                <a:latin typeface="Verdana" pitchFamily="34" charset="0"/>
                <a:ea typeface="Verdana" pitchFamily="34" charset="0"/>
                <a:cs typeface="Verdana" pitchFamily="34" charset="0"/>
              </a:rPr>
              <a:t>actividad o proyecto se ajusta a las normas vigentes.</a:t>
            </a:r>
          </a:p>
        </p:txBody>
      </p:sp>
    </p:spTree>
    <p:extLst>
      <p:ext uri="{BB962C8B-B14F-4D97-AF65-F5344CB8AC3E}">
        <p14:creationId xmlns:p14="http://schemas.microsoft.com/office/powerpoint/2010/main" val="1533351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Cartoné">
  <a:themeElements>
    <a:clrScheme name="Cartoné">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artoné">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artoné">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2804</Words>
  <Application>Microsoft Office PowerPoint</Application>
  <PresentationFormat>Presentación en pantalla (4:3)</PresentationFormat>
  <Paragraphs>162</Paragraphs>
  <Slides>47</Slides>
  <Notes>4</Notes>
  <HiddenSlides>0</HiddenSlides>
  <MMClips>0</MMClips>
  <ScaleCrop>false</ScaleCrop>
  <HeadingPairs>
    <vt:vector size="6" baseType="variant">
      <vt:variant>
        <vt:lpstr>Fuentes usadas</vt:lpstr>
      </vt:variant>
      <vt:variant>
        <vt:i4>11</vt:i4>
      </vt:variant>
      <vt:variant>
        <vt:lpstr>Tema</vt:lpstr>
      </vt:variant>
      <vt:variant>
        <vt:i4>3</vt:i4>
      </vt:variant>
      <vt:variant>
        <vt:lpstr>Títulos de diapositiva</vt:lpstr>
      </vt:variant>
      <vt:variant>
        <vt:i4>47</vt:i4>
      </vt:variant>
    </vt:vector>
  </HeadingPairs>
  <TitlesOfParts>
    <vt:vector size="61" baseType="lpstr">
      <vt:lpstr>Arial</vt:lpstr>
      <vt:lpstr>Book Antiqua</vt:lpstr>
      <vt:lpstr>Calibri</vt:lpstr>
      <vt:lpstr>Cambria</vt:lpstr>
      <vt:lpstr>Century Gothic</vt:lpstr>
      <vt:lpstr>Courier New</vt:lpstr>
      <vt:lpstr>Franklin Gothic Book</vt:lpstr>
      <vt:lpstr>Georgia</vt:lpstr>
      <vt:lpstr>Palatino Linotype</vt:lpstr>
      <vt:lpstr>Verdana</vt:lpstr>
      <vt:lpstr>Wingdings</vt:lpstr>
      <vt:lpstr>Ejecutivo</vt:lpstr>
      <vt:lpstr>Adyacencia</vt:lpstr>
      <vt:lpstr>Cartoné</vt:lpstr>
      <vt:lpstr>Ley 19300 de bases generales del Medio Ambiente</vt:lpstr>
      <vt:lpstr>Presentación de PowerPoint</vt:lpstr>
      <vt:lpstr>Presentación de PowerPoint</vt:lpstr>
      <vt:lpstr>Presentación de PowerPoint</vt:lpstr>
      <vt:lpstr>Artículo 1º </vt:lpstr>
      <vt:lpstr>Contaminación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Marcos Dasencich Aguila</dc:creator>
  <cp:lastModifiedBy>Marcos Dasencich Aguila</cp:lastModifiedBy>
  <cp:revision>4</cp:revision>
  <dcterms:created xsi:type="dcterms:W3CDTF">2014-11-10T13:28:18Z</dcterms:created>
  <dcterms:modified xsi:type="dcterms:W3CDTF">2014-11-10T14:58:55Z</dcterms:modified>
</cp:coreProperties>
</file>